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9050000" cy="9525000"/>
  <p:notesSz cx="6858000" cy="9144000"/>
  <p:embeddedFontLst>
    <p:embeddedFont>
      <p:font typeface="Walter Turncoat" charset="1" panose="02000000000000000000"/>
      <p:regular r:id="rId12"/>
    </p:embeddedFont>
    <p:embeddedFont>
      <p:font typeface="Oswald Bold" charset="1" panose="00000800000000000000"/>
      <p:regular r:id="rId13"/>
    </p:embeddedFont>
    <p:embeddedFont>
      <p:font typeface="Jozoor" charset="1" panose="00000500000000000000"/>
      <p:regular r:id="rId14"/>
    </p:embeddedFont>
    <p:embeddedFont>
      <p:font typeface="Hatter" charset="1" panose="00000000000000000000"/>
      <p:regular r:id="rId15"/>
    </p:embeddedFont>
    <p:embeddedFont>
      <p:font typeface="Heartland Sans" charset="1" panose="00000000000000000000"/>
      <p:regular r:id="rId16"/>
    </p:embeddedFont>
    <p:embeddedFont>
      <p:font typeface="DM Sans Bold" charset="1" panose="00000000000000000000"/>
      <p:regular r:id="rId17"/>
    </p:embeddedFont>
    <p:embeddedFont>
      <p:font typeface="Crusoe Text Bold" charset="1" panose="00000000000000000000"/>
      <p:regular r:id="rId18"/>
    </p:embeddedFont>
    <p:embeddedFont>
      <p:font typeface="Crusoe Text" charset="1" panose="00000000000000000000"/>
      <p:regular r:id="rId19"/>
    </p:embeddedFont>
    <p:embeddedFont>
      <p:font typeface="TT Knickerbockers Script" charset="1" panose="02000506070000020003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jpeg" Type="http://schemas.openxmlformats.org/officeDocument/2006/relationships/image"/><Relationship Id="rId6" Target="../media/image5.jpeg" Type="http://schemas.openxmlformats.org/officeDocument/2006/relationships/image"/><Relationship Id="rId7" Target="../media/image6.jpeg" Type="http://schemas.openxmlformats.org/officeDocument/2006/relationships/image"/><Relationship Id="rId8" Target="../media/image7.jpe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svg" Type="http://schemas.openxmlformats.org/officeDocument/2006/relationships/image"/><Relationship Id="rId11" Target="../media/image19.png" Type="http://schemas.openxmlformats.org/officeDocument/2006/relationships/image"/><Relationship Id="rId12" Target="../media/image20.jpeg" Type="http://schemas.openxmlformats.org/officeDocument/2006/relationships/image"/><Relationship Id="rId13" Target="../media/image21.png" Type="http://schemas.openxmlformats.org/officeDocument/2006/relationships/image"/><Relationship Id="rId14" Target="../media/image22.svg" Type="http://schemas.openxmlformats.org/officeDocument/2006/relationships/image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14.pn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Relationship Id="rId4" Target="../media/image2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png" Type="http://schemas.openxmlformats.org/officeDocument/2006/relationships/image"/><Relationship Id="rId11" Target="../media/image14.png" Type="http://schemas.openxmlformats.org/officeDocument/2006/relationships/image"/><Relationship Id="rId12" Target="../media/image35.png" Type="http://schemas.openxmlformats.org/officeDocument/2006/relationships/image"/><Relationship Id="rId13" Target="../media/image36.png" Type="http://schemas.openxmlformats.org/officeDocument/2006/relationships/image"/><Relationship Id="rId14" Target="../media/image37.png" Type="http://schemas.openxmlformats.org/officeDocument/2006/relationships/image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28.pn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31.png" Type="http://schemas.openxmlformats.org/officeDocument/2006/relationships/image"/><Relationship Id="rId8" Target="../media/image32.png" Type="http://schemas.openxmlformats.org/officeDocument/2006/relationships/image"/><Relationship Id="rId9" Target="../media/image3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gif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png" Type="http://schemas.openxmlformats.org/officeDocument/2006/relationships/image"/><Relationship Id="rId3" Target="../media/image4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6A6A6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354057" y="9242784"/>
            <a:ext cx="218528" cy="239155"/>
          </a:xfrm>
          <a:custGeom>
            <a:avLst/>
            <a:gdLst/>
            <a:ahLst/>
            <a:cxnLst/>
            <a:rect r="r" b="b" t="t" l="l"/>
            <a:pathLst>
              <a:path h="239155" w="218528">
                <a:moveTo>
                  <a:pt x="0" y="0"/>
                </a:moveTo>
                <a:lnTo>
                  <a:pt x="218528" y="0"/>
                </a:lnTo>
                <a:lnTo>
                  <a:pt x="218528" y="239155"/>
                </a:lnTo>
                <a:lnTo>
                  <a:pt x="0" y="2391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434808" y="7289534"/>
            <a:ext cx="3111186" cy="2072828"/>
          </a:xfrm>
          <a:custGeom>
            <a:avLst/>
            <a:gdLst/>
            <a:ahLst/>
            <a:cxnLst/>
            <a:rect r="r" b="b" t="t" l="l"/>
            <a:pathLst>
              <a:path h="2072828" w="3111186">
                <a:moveTo>
                  <a:pt x="0" y="0"/>
                </a:moveTo>
                <a:lnTo>
                  <a:pt x="3111186" y="0"/>
                </a:lnTo>
                <a:lnTo>
                  <a:pt x="3111186" y="2072827"/>
                </a:lnTo>
                <a:lnTo>
                  <a:pt x="0" y="20728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  <a:ln w="47625" cap="sq">
            <a:solidFill>
              <a:srgbClr val="BE4D39"/>
            </a:solidFill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2984038" y="7984763"/>
            <a:ext cx="1270790" cy="1377598"/>
          </a:xfrm>
          <a:custGeom>
            <a:avLst/>
            <a:gdLst/>
            <a:ahLst/>
            <a:cxnLst/>
            <a:rect r="r" b="b" t="t" l="l"/>
            <a:pathLst>
              <a:path h="1377598" w="1270790">
                <a:moveTo>
                  <a:pt x="0" y="0"/>
                </a:moveTo>
                <a:lnTo>
                  <a:pt x="1270790" y="0"/>
                </a:lnTo>
                <a:lnTo>
                  <a:pt x="1270790" y="1377598"/>
                </a:lnTo>
                <a:lnTo>
                  <a:pt x="0" y="13775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-56541" b="0"/>
            </a:stretch>
          </a:blipFill>
          <a:ln w="47625" cap="sq">
            <a:solidFill>
              <a:srgbClr val="BE4D39"/>
            </a:solidFill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7358755" y="2109082"/>
            <a:ext cx="2870505" cy="2181068"/>
          </a:xfrm>
          <a:custGeom>
            <a:avLst/>
            <a:gdLst/>
            <a:ahLst/>
            <a:cxnLst/>
            <a:rect r="r" b="b" t="t" l="l"/>
            <a:pathLst>
              <a:path h="2181068" w="2870505">
                <a:moveTo>
                  <a:pt x="0" y="0"/>
                </a:moveTo>
                <a:lnTo>
                  <a:pt x="2870505" y="0"/>
                </a:lnTo>
                <a:lnTo>
                  <a:pt x="2870505" y="2181069"/>
                </a:lnTo>
                <a:lnTo>
                  <a:pt x="0" y="21810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4044" t="0" r="0" b="0"/>
            </a:stretch>
          </a:blipFill>
          <a:ln w="47625" cap="sq">
            <a:solidFill>
              <a:srgbClr val="8FB14A"/>
            </a:solidFill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3619433" y="3552082"/>
            <a:ext cx="3001359" cy="2078441"/>
          </a:xfrm>
          <a:custGeom>
            <a:avLst/>
            <a:gdLst/>
            <a:ahLst/>
            <a:cxnLst/>
            <a:rect r="r" b="b" t="t" l="l"/>
            <a:pathLst>
              <a:path h="2078441" w="3001359">
                <a:moveTo>
                  <a:pt x="0" y="0"/>
                </a:moveTo>
                <a:lnTo>
                  <a:pt x="3001359" y="0"/>
                </a:lnTo>
                <a:lnTo>
                  <a:pt x="3001359" y="2078441"/>
                </a:lnTo>
                <a:lnTo>
                  <a:pt x="0" y="20784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  <a:ln w="47625" cap="sq">
            <a:solidFill>
              <a:srgbClr val="6345AE"/>
            </a:solidFill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0080947" y="7519839"/>
            <a:ext cx="2354516" cy="1568696"/>
          </a:xfrm>
          <a:custGeom>
            <a:avLst/>
            <a:gdLst/>
            <a:ahLst/>
            <a:cxnLst/>
            <a:rect r="r" b="b" t="t" l="l"/>
            <a:pathLst>
              <a:path h="1568696" w="2354516">
                <a:moveTo>
                  <a:pt x="0" y="0"/>
                </a:moveTo>
                <a:lnTo>
                  <a:pt x="2354516" y="0"/>
                </a:lnTo>
                <a:lnTo>
                  <a:pt x="2354516" y="1568696"/>
                </a:lnTo>
                <a:lnTo>
                  <a:pt x="0" y="156869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  <a:ln w="47625" cap="sq">
            <a:solidFill>
              <a:srgbClr val="F58258"/>
            </a:solidFill>
            <a:prstDash val="solid"/>
            <a:miter/>
          </a:ln>
        </p:spPr>
      </p:sp>
      <p:sp>
        <p:nvSpPr>
          <p:cNvPr name="TextBox 8" id="8"/>
          <p:cNvSpPr txBox="true"/>
          <p:nvPr/>
        </p:nvSpPr>
        <p:spPr>
          <a:xfrm rot="0">
            <a:off x="-574592" y="126878"/>
            <a:ext cx="19527729" cy="5975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62"/>
              </a:lnSpc>
              <a:spcBef>
                <a:spcPct val="0"/>
              </a:spcBef>
            </a:pPr>
            <a:r>
              <a:rPr lang="en-US" sz="3472">
                <a:solidFill>
                  <a:srgbClr val="241F1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      sabes cuánto podrás aprender en el c.f.g.s. Automatización y robótica industrial?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-913946">
            <a:off x="194104" y="35651"/>
            <a:ext cx="716885" cy="889263"/>
          </a:xfrm>
          <a:custGeom>
            <a:avLst/>
            <a:gdLst/>
            <a:ahLst/>
            <a:cxnLst/>
            <a:rect r="r" b="b" t="t" l="l"/>
            <a:pathLst>
              <a:path h="889263" w="716885">
                <a:moveTo>
                  <a:pt x="0" y="0"/>
                </a:moveTo>
                <a:lnTo>
                  <a:pt x="716885" y="0"/>
                </a:lnTo>
                <a:lnTo>
                  <a:pt x="716885" y="889263"/>
                </a:lnTo>
                <a:lnTo>
                  <a:pt x="0" y="88926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703" t="0" r="-703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862119" y="3552082"/>
            <a:ext cx="5366780" cy="2669815"/>
          </a:xfrm>
          <a:custGeom>
            <a:avLst/>
            <a:gdLst/>
            <a:ahLst/>
            <a:cxnLst/>
            <a:rect r="r" b="b" t="t" l="l"/>
            <a:pathLst>
              <a:path h="2669815" w="5366780">
                <a:moveTo>
                  <a:pt x="0" y="0"/>
                </a:moveTo>
                <a:lnTo>
                  <a:pt x="5366780" y="0"/>
                </a:lnTo>
                <a:lnTo>
                  <a:pt x="5366780" y="2669815"/>
                </a:lnTo>
                <a:lnTo>
                  <a:pt x="0" y="266981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  <a:ln w="47625" cap="sq">
            <a:solidFill>
              <a:srgbClr val="165946"/>
            </a:solidFill>
            <a:prstDash val="solid"/>
            <a:miter/>
          </a:ln>
        </p:spPr>
      </p:sp>
      <p:sp>
        <p:nvSpPr>
          <p:cNvPr name="TextBox 11" id="11" descr="Verifica que no has cometido faltas de ortografía. Comprueba usas un tono adecuado al medio que usas y a tus interlocutores."/>
          <p:cNvSpPr txBox="true"/>
          <p:nvPr/>
        </p:nvSpPr>
        <p:spPr>
          <a:xfrm rot="0">
            <a:off x="2984038" y="6104392"/>
            <a:ext cx="3111269" cy="1368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BE4D39"/>
                </a:solidFill>
                <a:latin typeface="Oswald Bold"/>
                <a:ea typeface="Oswald Bold"/>
                <a:cs typeface="Oswald Bold"/>
                <a:sym typeface="Oswald Bold"/>
              </a:rPr>
              <a:t>MONTAJE, MANTENIMIENTO Y SUPERVISIÓN DE SISTEMAS DE AUTOMATIZACIÓN INDUSTRIAL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52546" y="1040856"/>
            <a:ext cx="10614461" cy="405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51"/>
              </a:lnSpc>
              <a:spcBef>
                <a:spcPct val="0"/>
              </a:spcBef>
            </a:pPr>
            <a:r>
              <a:rPr lang="en-US" sz="2393">
                <a:solidFill>
                  <a:srgbClr val="6345AE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ArI : C.F.G.S. AUTOMATIZACIÓN INDUSTRIAL y ROBÓTICA INDUSTRAL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044260" y="1626205"/>
            <a:ext cx="3186847" cy="6778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8FB14A"/>
                </a:solidFill>
                <a:latin typeface="Oswald Bold"/>
                <a:ea typeface="Oswald Bold"/>
                <a:cs typeface="Oswald Bold"/>
                <a:sym typeface="Oswald Bold"/>
              </a:rPr>
              <a:t>SISTEMAS DE CONTROL ELÉCTRICO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862119" y="2645047"/>
            <a:ext cx="5014447" cy="6778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165946"/>
                </a:solidFill>
                <a:latin typeface="Oswald Bold"/>
                <a:ea typeface="Oswald Bold"/>
                <a:cs typeface="Oswald Bold"/>
                <a:sym typeface="Oswald Bold"/>
              </a:rPr>
              <a:t>INSTALACIÓN, MANTENIMIENTO Y VERIFICACIÓN DE EQUIPOS Y CUADROS ELÉCTRICOS.  </a:t>
            </a:r>
          </a:p>
        </p:txBody>
      </p:sp>
      <p:sp>
        <p:nvSpPr>
          <p:cNvPr name="TextBox 15" id="15" descr="Verifica que no has cometido faltas de ortografía. Comprueba usas un tono adecuado al medio que usas y a tus interlocutores."/>
          <p:cNvSpPr txBox="true"/>
          <p:nvPr/>
        </p:nvSpPr>
        <p:spPr>
          <a:xfrm rot="0">
            <a:off x="2830063" y="2167042"/>
            <a:ext cx="2728903" cy="13778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sz="2003">
                <a:solidFill>
                  <a:srgbClr val="6345AE"/>
                </a:solidFill>
                <a:latin typeface="Oswald Bold"/>
                <a:ea typeface="Oswald Bold"/>
                <a:cs typeface="Oswald Bold"/>
                <a:sym typeface="Oswald Bold"/>
              </a:rPr>
              <a:t>INSTRUMENTACIÓN, REGULACIÓN,</a:t>
            </a:r>
          </a:p>
          <a:p>
            <a:pPr algn="l">
              <a:lnSpc>
                <a:spcPts val="2805"/>
              </a:lnSpc>
            </a:pPr>
            <a:r>
              <a:rPr lang="en-US" sz="2003">
                <a:solidFill>
                  <a:srgbClr val="6345AE"/>
                </a:solidFill>
                <a:latin typeface="Oswald Bold"/>
                <a:ea typeface="Oswald Bold"/>
                <a:cs typeface="Oswald Bold"/>
                <a:sym typeface="Oswald Bold"/>
              </a:rPr>
              <a:t>CONTROL Y MEDIDA,</a:t>
            </a:r>
          </a:p>
          <a:p>
            <a:pPr algn="l">
              <a:lnSpc>
                <a:spcPts val="2805"/>
              </a:lnSpc>
              <a:spcBef>
                <a:spcPct val="0"/>
              </a:spcBef>
            </a:pPr>
            <a:r>
              <a:rPr lang="en-US" sz="2003">
                <a:solidFill>
                  <a:srgbClr val="6345AE"/>
                </a:solidFill>
                <a:latin typeface="Oswald Bold"/>
                <a:ea typeface="Oswald Bold"/>
                <a:cs typeface="Oswald Bold"/>
                <a:sym typeface="Oswald Bold"/>
              </a:rPr>
              <a:t>COMUNICACIONES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6419399" y="3791161"/>
            <a:ext cx="2421543" cy="1713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165946"/>
                </a:solidFill>
                <a:latin typeface="Oswald Bold"/>
                <a:ea typeface="Oswald Bold"/>
                <a:cs typeface="Oswald Bold"/>
                <a:sym typeface="Oswald Bold"/>
              </a:rPr>
              <a:t>JEF@ DE EQUIPO TALLER MANTENIMIENTO ELÉCTRICO E INSTRUMENTACIÓN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739300" y="6651476"/>
            <a:ext cx="2421543" cy="6778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F58258"/>
                </a:solidFill>
                <a:latin typeface="Oswald Bold"/>
                <a:ea typeface="Oswald Bold"/>
                <a:cs typeface="Oswald Bold"/>
                <a:sym typeface="Oswald Bold"/>
              </a:rPr>
              <a:t>TÉCNIC@ DE ROBOTS </a:t>
            </a:r>
          </a:p>
          <a:p>
            <a:pPr algn="l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F58258"/>
                </a:solidFill>
                <a:latin typeface="Oswald Bold"/>
                <a:ea typeface="Oswald Bold"/>
                <a:cs typeface="Oswald Bold"/>
                <a:sym typeface="Oswald Bold"/>
              </a:rPr>
              <a:t>INDUSTRIALES</a:t>
            </a:r>
          </a:p>
        </p:txBody>
      </p:sp>
      <p:sp>
        <p:nvSpPr>
          <p:cNvPr name="TextBox 18" id="18" descr="Verifica que no has cometido faltas de ortografía. Comprueba usas un tono adecuado al medio que usas y a tus interlocutores."/>
          <p:cNvSpPr txBox="true"/>
          <p:nvPr/>
        </p:nvSpPr>
        <p:spPr>
          <a:xfrm rot="0">
            <a:off x="7694667" y="6736464"/>
            <a:ext cx="408156" cy="10628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49"/>
              </a:lnSpc>
              <a:spcBef>
                <a:spcPct val="0"/>
              </a:spcBef>
            </a:pPr>
            <a:r>
              <a:rPr lang="en-US" sz="6249">
                <a:solidFill>
                  <a:srgbClr val="BE4D39"/>
                </a:solidFill>
                <a:latin typeface="Oswald Bold"/>
                <a:ea typeface="Oswald Bold"/>
                <a:cs typeface="Oswald Bold"/>
                <a:sym typeface="Oswald Bold"/>
              </a:rPr>
              <a:t>1</a:t>
            </a:r>
          </a:p>
        </p:txBody>
      </p:sp>
      <p:sp>
        <p:nvSpPr>
          <p:cNvPr name="TextBox 19" id="19" descr="Verifica que no has cometido faltas de ortografía. Comprueba usas un tono adecuado al medio que usas y a tus interlocutores."/>
          <p:cNvSpPr txBox="true"/>
          <p:nvPr/>
        </p:nvSpPr>
        <p:spPr>
          <a:xfrm rot="0">
            <a:off x="6771438" y="5041956"/>
            <a:ext cx="408156" cy="10628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49"/>
              </a:lnSpc>
              <a:spcBef>
                <a:spcPct val="0"/>
              </a:spcBef>
            </a:pPr>
            <a:r>
              <a:rPr lang="en-US" sz="6249">
                <a:solidFill>
                  <a:srgbClr val="6345AE"/>
                </a:solidFill>
                <a:latin typeface="Oswald Bold"/>
                <a:ea typeface="Oswald Bold"/>
                <a:cs typeface="Oswald Bold"/>
                <a:sym typeface="Oswald Bold"/>
              </a:rPr>
              <a:t>2</a:t>
            </a:r>
          </a:p>
        </p:txBody>
      </p:sp>
      <p:sp>
        <p:nvSpPr>
          <p:cNvPr name="TextBox 20" id="20" descr="Verifica que no has cometido faltas de ortografía. Comprueba usas un tono adecuado al medio que usas y a tus interlocutores."/>
          <p:cNvSpPr txBox="true"/>
          <p:nvPr/>
        </p:nvSpPr>
        <p:spPr>
          <a:xfrm rot="0">
            <a:off x="8102823" y="4067435"/>
            <a:ext cx="408156" cy="10628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49"/>
              </a:lnSpc>
              <a:spcBef>
                <a:spcPct val="0"/>
              </a:spcBef>
            </a:pPr>
            <a:r>
              <a:rPr lang="en-US" sz="6249">
                <a:solidFill>
                  <a:srgbClr val="8FB14A"/>
                </a:solidFill>
                <a:latin typeface="Oswald Bold"/>
                <a:ea typeface="Oswald Bold"/>
                <a:cs typeface="Oswald Bold"/>
                <a:sym typeface="Oswald Bold"/>
              </a:rPr>
              <a:t>3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292982" y="4442033"/>
            <a:ext cx="569137" cy="10628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49"/>
              </a:lnSpc>
              <a:spcBef>
                <a:spcPct val="0"/>
              </a:spcBef>
            </a:pPr>
            <a:r>
              <a:rPr lang="en-US" sz="6249">
                <a:solidFill>
                  <a:srgbClr val="165946"/>
                </a:solidFill>
                <a:latin typeface="Oswald Bold"/>
                <a:ea typeface="Oswald Bold"/>
                <a:cs typeface="Oswald Bold"/>
                <a:sym typeface="Oswald Bold"/>
              </a:rPr>
              <a:t>4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984409" y="6323195"/>
            <a:ext cx="443094" cy="10628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49"/>
              </a:lnSpc>
              <a:spcBef>
                <a:spcPct val="0"/>
              </a:spcBef>
            </a:pPr>
            <a:r>
              <a:rPr lang="en-US" sz="6249">
                <a:solidFill>
                  <a:srgbClr val="F58258"/>
                </a:solidFill>
                <a:latin typeface="Oswald Bold"/>
                <a:ea typeface="Oswald Bold"/>
                <a:cs typeface="Oswald Bold"/>
                <a:sym typeface="Oswald Bold"/>
              </a:rPr>
              <a:t>5</a:t>
            </a:r>
          </a:p>
        </p:txBody>
      </p:sp>
      <p:sp>
        <p:nvSpPr>
          <p:cNvPr name="TextBox 23" id="23"/>
          <p:cNvSpPr txBox="true"/>
          <p:nvPr/>
        </p:nvSpPr>
        <p:spPr>
          <a:xfrm rot="-712130">
            <a:off x="15849383" y="551932"/>
            <a:ext cx="2970344" cy="1621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016"/>
              </a:lnSpc>
              <a:spcBef>
                <a:spcPct val="0"/>
              </a:spcBef>
            </a:pPr>
            <a:r>
              <a:rPr lang="en-US" sz="9297">
                <a:solidFill>
                  <a:srgbClr val="3AB85C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ArI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57613" y="1392586"/>
            <a:ext cx="7517875" cy="1608315"/>
            <a:chOff x="0" y="0"/>
            <a:chExt cx="2138418" cy="45747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38418" cy="457476"/>
            </a:xfrm>
            <a:custGeom>
              <a:avLst/>
              <a:gdLst/>
              <a:ahLst/>
              <a:cxnLst/>
              <a:rect r="r" b="b" t="t" l="l"/>
              <a:pathLst>
                <a:path h="457476" w="2138418">
                  <a:moveTo>
                    <a:pt x="48401" y="0"/>
                  </a:moveTo>
                  <a:lnTo>
                    <a:pt x="2090017" y="0"/>
                  </a:lnTo>
                  <a:cubicBezTo>
                    <a:pt x="2116748" y="0"/>
                    <a:pt x="2138418" y="21670"/>
                    <a:pt x="2138418" y="48401"/>
                  </a:cubicBezTo>
                  <a:lnTo>
                    <a:pt x="2138418" y="409076"/>
                  </a:lnTo>
                  <a:cubicBezTo>
                    <a:pt x="2138418" y="421912"/>
                    <a:pt x="2133318" y="434223"/>
                    <a:pt x="2124241" y="443300"/>
                  </a:cubicBezTo>
                  <a:cubicBezTo>
                    <a:pt x="2115165" y="452377"/>
                    <a:pt x="2102854" y="457476"/>
                    <a:pt x="2090017" y="457476"/>
                  </a:cubicBezTo>
                  <a:lnTo>
                    <a:pt x="48401" y="457476"/>
                  </a:lnTo>
                  <a:cubicBezTo>
                    <a:pt x="35564" y="457476"/>
                    <a:pt x="23253" y="452377"/>
                    <a:pt x="14176" y="443300"/>
                  </a:cubicBezTo>
                  <a:cubicBezTo>
                    <a:pt x="5099" y="434223"/>
                    <a:pt x="0" y="421912"/>
                    <a:pt x="0" y="409076"/>
                  </a:cubicBezTo>
                  <a:lnTo>
                    <a:pt x="0" y="48401"/>
                  </a:lnTo>
                  <a:cubicBezTo>
                    <a:pt x="0" y="35564"/>
                    <a:pt x="5099" y="23253"/>
                    <a:pt x="14176" y="14176"/>
                  </a:cubicBezTo>
                  <a:cubicBezTo>
                    <a:pt x="23253" y="5099"/>
                    <a:pt x="35564" y="0"/>
                    <a:pt x="48401" y="0"/>
                  </a:cubicBezTo>
                  <a:close/>
                </a:path>
              </a:pathLst>
            </a:custGeom>
            <a:solidFill>
              <a:srgbClr val="F2EE1B"/>
            </a:solidFill>
            <a:ln w="38100" cap="rnd">
              <a:solidFill>
                <a:srgbClr val="000000"/>
              </a:solidFill>
              <a:prstDash val="dash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138418" cy="4955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043820" y="177796"/>
            <a:ext cx="926194" cy="975922"/>
          </a:xfrm>
          <a:custGeom>
            <a:avLst/>
            <a:gdLst/>
            <a:ahLst/>
            <a:cxnLst/>
            <a:rect r="r" b="b" t="t" l="l"/>
            <a:pathLst>
              <a:path h="975922" w="926194">
                <a:moveTo>
                  <a:pt x="0" y="0"/>
                </a:moveTo>
                <a:lnTo>
                  <a:pt x="926194" y="0"/>
                </a:lnTo>
                <a:lnTo>
                  <a:pt x="926194" y="975922"/>
                </a:lnTo>
                <a:lnTo>
                  <a:pt x="0" y="9759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247" r="-1638" b="-4462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98589" y="6453568"/>
            <a:ext cx="8587058" cy="2600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Instalación de los elementos, </a:t>
            </a:r>
          </a:p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alimentaciones eléctricas múltiples,</a:t>
            </a:r>
          </a:p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cableado: instalación y mantenimiento</a:t>
            </a:r>
          </a:p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medida, verificación,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transmisión, comunicaciones, regulación...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398589" y="4842583"/>
            <a:ext cx="5231606" cy="1522038"/>
            <a:chOff x="0" y="0"/>
            <a:chExt cx="5580380" cy="162350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44450" y="28088"/>
              <a:ext cx="5496560" cy="1568454"/>
            </a:xfrm>
            <a:custGeom>
              <a:avLst/>
              <a:gdLst/>
              <a:ahLst/>
              <a:cxnLst/>
              <a:rect r="r" b="b" t="t" l="l"/>
              <a:pathLst>
                <a:path h="1568454" w="5496560">
                  <a:moveTo>
                    <a:pt x="723900" y="833663"/>
                  </a:moveTo>
                  <a:cubicBezTo>
                    <a:pt x="356870" y="855010"/>
                    <a:pt x="275590" y="913434"/>
                    <a:pt x="232410" y="955005"/>
                  </a:cubicBezTo>
                  <a:cubicBezTo>
                    <a:pt x="204470" y="981970"/>
                    <a:pt x="200660" y="1014552"/>
                    <a:pt x="181610" y="1038146"/>
                  </a:cubicBezTo>
                  <a:cubicBezTo>
                    <a:pt x="165100" y="1058370"/>
                    <a:pt x="140970" y="1071852"/>
                    <a:pt x="128270" y="1089829"/>
                  </a:cubicBezTo>
                  <a:cubicBezTo>
                    <a:pt x="116840" y="1105558"/>
                    <a:pt x="110490" y="1117917"/>
                    <a:pt x="105410" y="1141512"/>
                  </a:cubicBezTo>
                  <a:cubicBezTo>
                    <a:pt x="95250" y="1183082"/>
                    <a:pt x="74930" y="1270718"/>
                    <a:pt x="93980" y="1322401"/>
                  </a:cubicBezTo>
                  <a:cubicBezTo>
                    <a:pt x="110490" y="1369589"/>
                    <a:pt x="166370" y="1416777"/>
                    <a:pt x="196850" y="1440372"/>
                  </a:cubicBezTo>
                  <a:cubicBezTo>
                    <a:pt x="214630" y="1453854"/>
                    <a:pt x="227330" y="1459472"/>
                    <a:pt x="245110" y="1465089"/>
                  </a:cubicBezTo>
                  <a:cubicBezTo>
                    <a:pt x="262890" y="1469584"/>
                    <a:pt x="271780" y="1468460"/>
                    <a:pt x="302260" y="1469584"/>
                  </a:cubicBezTo>
                  <a:cubicBezTo>
                    <a:pt x="422910" y="1475201"/>
                    <a:pt x="1050290" y="1483066"/>
                    <a:pt x="1210310" y="1470707"/>
                  </a:cubicBezTo>
                  <a:cubicBezTo>
                    <a:pt x="1270000" y="1466213"/>
                    <a:pt x="1287780" y="1456101"/>
                    <a:pt x="1330960" y="1451607"/>
                  </a:cubicBezTo>
                  <a:cubicBezTo>
                    <a:pt x="1380490" y="1447113"/>
                    <a:pt x="1435100" y="1454978"/>
                    <a:pt x="1492250" y="1447113"/>
                  </a:cubicBezTo>
                  <a:cubicBezTo>
                    <a:pt x="1560830" y="1438125"/>
                    <a:pt x="1640840" y="1401048"/>
                    <a:pt x="1713230" y="1389813"/>
                  </a:cubicBezTo>
                  <a:cubicBezTo>
                    <a:pt x="1781810" y="1378577"/>
                    <a:pt x="1840230" y="1387566"/>
                    <a:pt x="1916430" y="1376330"/>
                  </a:cubicBezTo>
                  <a:cubicBezTo>
                    <a:pt x="2020570" y="1359477"/>
                    <a:pt x="2189480" y="1305548"/>
                    <a:pt x="2279650" y="1285324"/>
                  </a:cubicBezTo>
                  <a:cubicBezTo>
                    <a:pt x="2332990" y="1274089"/>
                    <a:pt x="2367280" y="1266224"/>
                    <a:pt x="2407920" y="1261730"/>
                  </a:cubicBezTo>
                  <a:cubicBezTo>
                    <a:pt x="2444750" y="1257236"/>
                    <a:pt x="2480310" y="1263977"/>
                    <a:pt x="2515870" y="1257236"/>
                  </a:cubicBezTo>
                  <a:cubicBezTo>
                    <a:pt x="2552700" y="1249371"/>
                    <a:pt x="2576830" y="1228024"/>
                    <a:pt x="2626360" y="1215665"/>
                  </a:cubicBezTo>
                  <a:cubicBezTo>
                    <a:pt x="2717800" y="1194318"/>
                    <a:pt x="2907030" y="1174094"/>
                    <a:pt x="3027680" y="1166229"/>
                  </a:cubicBezTo>
                  <a:cubicBezTo>
                    <a:pt x="3128010" y="1158365"/>
                    <a:pt x="3197860" y="1175218"/>
                    <a:pt x="3300730" y="1160612"/>
                  </a:cubicBezTo>
                  <a:cubicBezTo>
                    <a:pt x="3441700" y="1141512"/>
                    <a:pt x="3657600" y="1052752"/>
                    <a:pt x="3789680" y="1031405"/>
                  </a:cubicBezTo>
                  <a:cubicBezTo>
                    <a:pt x="3877310" y="1017923"/>
                    <a:pt x="3920490" y="1021293"/>
                    <a:pt x="4010660" y="1019046"/>
                  </a:cubicBezTo>
                  <a:cubicBezTo>
                    <a:pt x="4157980" y="1014552"/>
                    <a:pt x="4464050" y="1026911"/>
                    <a:pt x="4584700" y="1017923"/>
                  </a:cubicBezTo>
                  <a:cubicBezTo>
                    <a:pt x="4641850" y="1013429"/>
                    <a:pt x="4657090" y="1011182"/>
                    <a:pt x="4710430" y="998823"/>
                  </a:cubicBezTo>
                  <a:cubicBezTo>
                    <a:pt x="4808220" y="975228"/>
                    <a:pt x="5013960" y="914557"/>
                    <a:pt x="5124450" y="868493"/>
                  </a:cubicBezTo>
                  <a:cubicBezTo>
                    <a:pt x="5204460" y="835910"/>
                    <a:pt x="5275580" y="799957"/>
                    <a:pt x="5322570" y="765127"/>
                  </a:cubicBezTo>
                  <a:cubicBezTo>
                    <a:pt x="5354320" y="741533"/>
                    <a:pt x="5375910" y="725804"/>
                    <a:pt x="5389880" y="693221"/>
                  </a:cubicBezTo>
                  <a:cubicBezTo>
                    <a:pt x="5408930" y="647156"/>
                    <a:pt x="5401310" y="553903"/>
                    <a:pt x="5396230" y="505591"/>
                  </a:cubicBezTo>
                  <a:cubicBezTo>
                    <a:pt x="5392420" y="474132"/>
                    <a:pt x="5388610" y="453908"/>
                    <a:pt x="5374640" y="429191"/>
                  </a:cubicBezTo>
                  <a:cubicBezTo>
                    <a:pt x="5358130" y="398855"/>
                    <a:pt x="5321300" y="369643"/>
                    <a:pt x="5293360" y="340431"/>
                  </a:cubicBezTo>
                  <a:cubicBezTo>
                    <a:pt x="5264150" y="312343"/>
                    <a:pt x="5237480" y="284255"/>
                    <a:pt x="5203190" y="259537"/>
                  </a:cubicBezTo>
                  <a:cubicBezTo>
                    <a:pt x="5165090" y="230325"/>
                    <a:pt x="5116830" y="197742"/>
                    <a:pt x="5074920" y="179766"/>
                  </a:cubicBezTo>
                  <a:cubicBezTo>
                    <a:pt x="5041900" y="165160"/>
                    <a:pt x="5008880" y="165160"/>
                    <a:pt x="4977130" y="153925"/>
                  </a:cubicBezTo>
                  <a:cubicBezTo>
                    <a:pt x="4946650" y="141566"/>
                    <a:pt x="4917440" y="115724"/>
                    <a:pt x="4888230" y="106736"/>
                  </a:cubicBezTo>
                  <a:cubicBezTo>
                    <a:pt x="4861560" y="98871"/>
                    <a:pt x="4847590" y="99995"/>
                    <a:pt x="4808220" y="97748"/>
                  </a:cubicBezTo>
                  <a:cubicBezTo>
                    <a:pt x="4695190" y="91007"/>
                    <a:pt x="4277360" y="84265"/>
                    <a:pt x="4147820" y="94377"/>
                  </a:cubicBezTo>
                  <a:cubicBezTo>
                    <a:pt x="4093210" y="98871"/>
                    <a:pt x="4081780" y="104489"/>
                    <a:pt x="4032250" y="114601"/>
                  </a:cubicBezTo>
                  <a:cubicBezTo>
                    <a:pt x="3940810" y="131454"/>
                    <a:pt x="3751580" y="178642"/>
                    <a:pt x="3639820" y="199989"/>
                  </a:cubicBezTo>
                  <a:cubicBezTo>
                    <a:pt x="3557270" y="214595"/>
                    <a:pt x="3501390" y="213472"/>
                    <a:pt x="3423920" y="232572"/>
                  </a:cubicBezTo>
                  <a:cubicBezTo>
                    <a:pt x="3327400" y="255043"/>
                    <a:pt x="3220720" y="305602"/>
                    <a:pt x="3110230" y="334814"/>
                  </a:cubicBezTo>
                  <a:cubicBezTo>
                    <a:pt x="2990850" y="367396"/>
                    <a:pt x="2851150" y="384249"/>
                    <a:pt x="2730500" y="414585"/>
                  </a:cubicBezTo>
                  <a:cubicBezTo>
                    <a:pt x="2618740" y="441549"/>
                    <a:pt x="2528570" y="478626"/>
                    <a:pt x="2413000" y="505591"/>
                  </a:cubicBezTo>
                  <a:cubicBezTo>
                    <a:pt x="2278380" y="538173"/>
                    <a:pt x="2109470" y="558397"/>
                    <a:pt x="1973580" y="588732"/>
                  </a:cubicBezTo>
                  <a:cubicBezTo>
                    <a:pt x="1855470" y="615697"/>
                    <a:pt x="1752600" y="651650"/>
                    <a:pt x="1642110" y="676368"/>
                  </a:cubicBezTo>
                  <a:cubicBezTo>
                    <a:pt x="1532890" y="699962"/>
                    <a:pt x="1391920" y="711198"/>
                    <a:pt x="1313180" y="732545"/>
                  </a:cubicBezTo>
                  <a:cubicBezTo>
                    <a:pt x="1266190" y="746027"/>
                    <a:pt x="1250950" y="760633"/>
                    <a:pt x="1205230" y="774116"/>
                  </a:cubicBezTo>
                  <a:cubicBezTo>
                    <a:pt x="1135380" y="795463"/>
                    <a:pt x="999490" y="822428"/>
                    <a:pt x="927100" y="835910"/>
                  </a:cubicBezTo>
                  <a:cubicBezTo>
                    <a:pt x="881380" y="844898"/>
                    <a:pt x="859790" y="850516"/>
                    <a:pt x="815340" y="853887"/>
                  </a:cubicBezTo>
                  <a:cubicBezTo>
                    <a:pt x="746760" y="859504"/>
                    <a:pt x="607060" y="846022"/>
                    <a:pt x="556260" y="858381"/>
                  </a:cubicBezTo>
                  <a:cubicBezTo>
                    <a:pt x="532130" y="863998"/>
                    <a:pt x="520700" y="881975"/>
                    <a:pt x="505460" y="881975"/>
                  </a:cubicBezTo>
                  <a:cubicBezTo>
                    <a:pt x="492760" y="881975"/>
                    <a:pt x="477520" y="870740"/>
                    <a:pt x="469900" y="862875"/>
                  </a:cubicBezTo>
                  <a:cubicBezTo>
                    <a:pt x="464820" y="856134"/>
                    <a:pt x="461010" y="847145"/>
                    <a:pt x="463550" y="838157"/>
                  </a:cubicBezTo>
                  <a:cubicBezTo>
                    <a:pt x="467360" y="826922"/>
                    <a:pt x="486410" y="805575"/>
                    <a:pt x="500380" y="803328"/>
                  </a:cubicBezTo>
                  <a:cubicBezTo>
                    <a:pt x="514350" y="801080"/>
                    <a:pt x="541020" y="814563"/>
                    <a:pt x="548640" y="825798"/>
                  </a:cubicBezTo>
                  <a:cubicBezTo>
                    <a:pt x="554990" y="835910"/>
                    <a:pt x="552450" y="852763"/>
                    <a:pt x="546100" y="862875"/>
                  </a:cubicBezTo>
                  <a:cubicBezTo>
                    <a:pt x="539750" y="871863"/>
                    <a:pt x="523240" y="881975"/>
                    <a:pt x="510540" y="881975"/>
                  </a:cubicBezTo>
                  <a:cubicBezTo>
                    <a:pt x="496570" y="881975"/>
                    <a:pt x="471170" y="866245"/>
                    <a:pt x="466090" y="855010"/>
                  </a:cubicBezTo>
                  <a:cubicBezTo>
                    <a:pt x="461010" y="844898"/>
                    <a:pt x="463550" y="829169"/>
                    <a:pt x="472440" y="819057"/>
                  </a:cubicBezTo>
                  <a:cubicBezTo>
                    <a:pt x="488950" y="801080"/>
                    <a:pt x="538480" y="787598"/>
                    <a:pt x="584200" y="779733"/>
                  </a:cubicBezTo>
                  <a:cubicBezTo>
                    <a:pt x="651510" y="766251"/>
                    <a:pt x="751840" y="781980"/>
                    <a:pt x="843280" y="771869"/>
                  </a:cubicBezTo>
                  <a:cubicBezTo>
                    <a:pt x="946150" y="759510"/>
                    <a:pt x="1087120" y="725804"/>
                    <a:pt x="1170940" y="702209"/>
                  </a:cubicBezTo>
                  <a:cubicBezTo>
                    <a:pt x="1225550" y="686480"/>
                    <a:pt x="1247140" y="669627"/>
                    <a:pt x="1300480" y="655021"/>
                  </a:cubicBezTo>
                  <a:cubicBezTo>
                    <a:pt x="1380490" y="633674"/>
                    <a:pt x="1506220" y="624686"/>
                    <a:pt x="1612900" y="602215"/>
                  </a:cubicBezTo>
                  <a:cubicBezTo>
                    <a:pt x="1725930" y="577497"/>
                    <a:pt x="1838960" y="538173"/>
                    <a:pt x="1962150" y="511209"/>
                  </a:cubicBezTo>
                  <a:cubicBezTo>
                    <a:pt x="2095500" y="480873"/>
                    <a:pt x="2255520" y="461773"/>
                    <a:pt x="2386330" y="431438"/>
                  </a:cubicBezTo>
                  <a:cubicBezTo>
                    <a:pt x="2501900" y="403349"/>
                    <a:pt x="2595880" y="366273"/>
                    <a:pt x="2707640" y="338184"/>
                  </a:cubicBezTo>
                  <a:cubicBezTo>
                    <a:pt x="2825750" y="308972"/>
                    <a:pt x="2956560" y="293243"/>
                    <a:pt x="3075940" y="262907"/>
                  </a:cubicBezTo>
                  <a:cubicBezTo>
                    <a:pt x="3192780" y="232572"/>
                    <a:pt x="3277870" y="188754"/>
                    <a:pt x="3413760" y="153925"/>
                  </a:cubicBezTo>
                  <a:cubicBezTo>
                    <a:pt x="3609340" y="104489"/>
                    <a:pt x="3966210" y="33706"/>
                    <a:pt x="4146550" y="16853"/>
                  </a:cubicBezTo>
                  <a:cubicBezTo>
                    <a:pt x="4250690" y="6742"/>
                    <a:pt x="4298950" y="15730"/>
                    <a:pt x="4395470" y="16853"/>
                  </a:cubicBezTo>
                  <a:cubicBezTo>
                    <a:pt x="4531360" y="17977"/>
                    <a:pt x="4754880" y="0"/>
                    <a:pt x="4886960" y="24718"/>
                  </a:cubicBezTo>
                  <a:cubicBezTo>
                    <a:pt x="4980940" y="42695"/>
                    <a:pt x="5053330" y="78648"/>
                    <a:pt x="5120640" y="112354"/>
                  </a:cubicBezTo>
                  <a:cubicBezTo>
                    <a:pt x="5176520" y="139319"/>
                    <a:pt x="5223510" y="171901"/>
                    <a:pt x="5265420" y="203360"/>
                  </a:cubicBezTo>
                  <a:cubicBezTo>
                    <a:pt x="5302250" y="231448"/>
                    <a:pt x="5331460" y="261784"/>
                    <a:pt x="5359400" y="288749"/>
                  </a:cubicBezTo>
                  <a:cubicBezTo>
                    <a:pt x="5383530" y="311219"/>
                    <a:pt x="5403850" y="329196"/>
                    <a:pt x="5421630" y="353914"/>
                  </a:cubicBezTo>
                  <a:cubicBezTo>
                    <a:pt x="5440680" y="383126"/>
                    <a:pt x="5455920" y="424696"/>
                    <a:pt x="5467350" y="452785"/>
                  </a:cubicBezTo>
                  <a:cubicBezTo>
                    <a:pt x="5474970" y="473008"/>
                    <a:pt x="5481320" y="480873"/>
                    <a:pt x="5485130" y="504467"/>
                  </a:cubicBezTo>
                  <a:cubicBezTo>
                    <a:pt x="5491480" y="548285"/>
                    <a:pt x="5496560" y="650527"/>
                    <a:pt x="5476240" y="705580"/>
                  </a:cubicBezTo>
                  <a:cubicBezTo>
                    <a:pt x="5459730" y="749398"/>
                    <a:pt x="5433060" y="781980"/>
                    <a:pt x="5392420" y="815686"/>
                  </a:cubicBezTo>
                  <a:cubicBezTo>
                    <a:pt x="5339080" y="860628"/>
                    <a:pt x="5255260" y="901075"/>
                    <a:pt x="5170170" y="935905"/>
                  </a:cubicBezTo>
                  <a:cubicBezTo>
                    <a:pt x="5069840" y="977476"/>
                    <a:pt x="4886960" y="1006687"/>
                    <a:pt x="4823460" y="1035899"/>
                  </a:cubicBezTo>
                  <a:cubicBezTo>
                    <a:pt x="4795520" y="1049382"/>
                    <a:pt x="4794250" y="1062864"/>
                    <a:pt x="4768850" y="1071852"/>
                  </a:cubicBezTo>
                  <a:cubicBezTo>
                    <a:pt x="4726940" y="1087582"/>
                    <a:pt x="4668520" y="1089829"/>
                    <a:pt x="4585970" y="1096570"/>
                  </a:cubicBezTo>
                  <a:cubicBezTo>
                    <a:pt x="4418330" y="1108929"/>
                    <a:pt x="4043680" y="1076346"/>
                    <a:pt x="3815080" y="1106682"/>
                  </a:cubicBezTo>
                  <a:cubicBezTo>
                    <a:pt x="3625850" y="1132523"/>
                    <a:pt x="3436620" y="1221282"/>
                    <a:pt x="3304540" y="1239259"/>
                  </a:cubicBezTo>
                  <a:cubicBezTo>
                    <a:pt x="3223260" y="1250494"/>
                    <a:pt x="3176270" y="1237012"/>
                    <a:pt x="3102610" y="1241506"/>
                  </a:cubicBezTo>
                  <a:cubicBezTo>
                    <a:pt x="3011170" y="1246000"/>
                    <a:pt x="2853690" y="1256112"/>
                    <a:pt x="2796540" y="1269595"/>
                  </a:cubicBezTo>
                  <a:cubicBezTo>
                    <a:pt x="2773680" y="1275212"/>
                    <a:pt x="2769870" y="1283077"/>
                    <a:pt x="2749550" y="1287571"/>
                  </a:cubicBezTo>
                  <a:cubicBezTo>
                    <a:pt x="2717800" y="1294312"/>
                    <a:pt x="2660650" y="1288695"/>
                    <a:pt x="2621280" y="1297683"/>
                  </a:cubicBezTo>
                  <a:cubicBezTo>
                    <a:pt x="2584450" y="1305548"/>
                    <a:pt x="2556510" y="1328018"/>
                    <a:pt x="2519680" y="1335883"/>
                  </a:cubicBezTo>
                  <a:cubicBezTo>
                    <a:pt x="2479040" y="1343748"/>
                    <a:pt x="2444750" y="1333636"/>
                    <a:pt x="2387600" y="1342624"/>
                  </a:cubicBezTo>
                  <a:cubicBezTo>
                    <a:pt x="2278380" y="1357230"/>
                    <a:pt x="2039620" y="1437001"/>
                    <a:pt x="1918970" y="1453854"/>
                  </a:cubicBezTo>
                  <a:cubicBezTo>
                    <a:pt x="1845310" y="1465089"/>
                    <a:pt x="1803400" y="1454978"/>
                    <a:pt x="1738630" y="1465089"/>
                  </a:cubicBezTo>
                  <a:cubicBezTo>
                    <a:pt x="1662430" y="1476325"/>
                    <a:pt x="1570990" y="1515648"/>
                    <a:pt x="1493520" y="1525760"/>
                  </a:cubicBezTo>
                  <a:cubicBezTo>
                    <a:pt x="1428750" y="1534749"/>
                    <a:pt x="1350010" y="1524637"/>
                    <a:pt x="1308100" y="1532502"/>
                  </a:cubicBezTo>
                  <a:cubicBezTo>
                    <a:pt x="1286510" y="1536996"/>
                    <a:pt x="1286510" y="1544860"/>
                    <a:pt x="1257300" y="1549355"/>
                  </a:cubicBezTo>
                  <a:cubicBezTo>
                    <a:pt x="1139190" y="1568455"/>
                    <a:pt x="429260" y="1554972"/>
                    <a:pt x="297180" y="1548231"/>
                  </a:cubicBezTo>
                  <a:cubicBezTo>
                    <a:pt x="262890" y="1545984"/>
                    <a:pt x="252730" y="1547108"/>
                    <a:pt x="232410" y="1541490"/>
                  </a:cubicBezTo>
                  <a:cubicBezTo>
                    <a:pt x="210820" y="1535872"/>
                    <a:pt x="193040" y="1524637"/>
                    <a:pt x="172720" y="1513401"/>
                  </a:cubicBezTo>
                  <a:cubicBezTo>
                    <a:pt x="149860" y="1499919"/>
                    <a:pt x="125730" y="1485313"/>
                    <a:pt x="102870" y="1465089"/>
                  </a:cubicBezTo>
                  <a:cubicBezTo>
                    <a:pt x="76200" y="1439248"/>
                    <a:pt x="43180" y="1394307"/>
                    <a:pt x="26670" y="1368466"/>
                  </a:cubicBezTo>
                  <a:cubicBezTo>
                    <a:pt x="16510" y="1352736"/>
                    <a:pt x="10160" y="1344871"/>
                    <a:pt x="6350" y="1326895"/>
                  </a:cubicBezTo>
                  <a:cubicBezTo>
                    <a:pt x="0" y="1298806"/>
                    <a:pt x="5080" y="1248247"/>
                    <a:pt x="8890" y="1211171"/>
                  </a:cubicBezTo>
                  <a:cubicBezTo>
                    <a:pt x="11430" y="1175218"/>
                    <a:pt x="16510" y="1133647"/>
                    <a:pt x="24130" y="1107805"/>
                  </a:cubicBezTo>
                  <a:cubicBezTo>
                    <a:pt x="29210" y="1093199"/>
                    <a:pt x="33020" y="1088705"/>
                    <a:pt x="43180" y="1072976"/>
                  </a:cubicBezTo>
                  <a:cubicBezTo>
                    <a:pt x="67310" y="1034776"/>
                    <a:pt x="120650" y="944893"/>
                    <a:pt x="176530" y="894334"/>
                  </a:cubicBezTo>
                  <a:cubicBezTo>
                    <a:pt x="232410" y="844898"/>
                    <a:pt x="334010" y="794339"/>
                    <a:pt x="379730" y="772992"/>
                  </a:cubicBezTo>
                  <a:cubicBezTo>
                    <a:pt x="401320" y="762880"/>
                    <a:pt x="406400" y="759510"/>
                    <a:pt x="430530" y="756139"/>
                  </a:cubicBezTo>
                  <a:cubicBezTo>
                    <a:pt x="488950" y="746027"/>
                    <a:pt x="689610" y="743780"/>
                    <a:pt x="734060" y="756139"/>
                  </a:cubicBezTo>
                  <a:cubicBezTo>
                    <a:pt x="749300" y="760633"/>
                    <a:pt x="754380" y="765127"/>
                    <a:pt x="760730" y="772992"/>
                  </a:cubicBezTo>
                  <a:cubicBezTo>
                    <a:pt x="765810" y="779733"/>
                    <a:pt x="769620" y="790969"/>
                    <a:pt x="768350" y="799957"/>
                  </a:cubicBezTo>
                  <a:cubicBezTo>
                    <a:pt x="767080" y="807822"/>
                    <a:pt x="760730" y="817934"/>
                    <a:pt x="753110" y="824675"/>
                  </a:cubicBezTo>
                  <a:cubicBezTo>
                    <a:pt x="745490" y="830292"/>
                    <a:pt x="723900" y="833663"/>
                    <a:pt x="723900" y="833663"/>
                  </a:cubicBezTo>
                </a:path>
              </a:pathLst>
            </a:custGeom>
            <a:solidFill>
              <a:srgbClr val="3AB85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9" id="9"/>
          <p:cNvGrpSpPr/>
          <p:nvPr/>
        </p:nvGrpSpPr>
        <p:grpSpPr>
          <a:xfrm rot="0">
            <a:off x="9374042" y="1392586"/>
            <a:ext cx="2857500" cy="1608315"/>
            <a:chOff x="0" y="0"/>
            <a:chExt cx="812800" cy="45747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457476"/>
            </a:xfrm>
            <a:custGeom>
              <a:avLst/>
              <a:gdLst/>
              <a:ahLst/>
              <a:cxnLst/>
              <a:rect r="r" b="b" t="t" l="l"/>
              <a:pathLst>
                <a:path h="457476" w="812800">
                  <a:moveTo>
                    <a:pt x="127339" y="0"/>
                  </a:moveTo>
                  <a:lnTo>
                    <a:pt x="685461" y="0"/>
                  </a:lnTo>
                  <a:cubicBezTo>
                    <a:pt x="755789" y="0"/>
                    <a:pt x="812800" y="57011"/>
                    <a:pt x="812800" y="127339"/>
                  </a:cubicBezTo>
                  <a:lnTo>
                    <a:pt x="812800" y="330138"/>
                  </a:lnTo>
                  <a:cubicBezTo>
                    <a:pt x="812800" y="400465"/>
                    <a:pt x="755789" y="457476"/>
                    <a:pt x="685461" y="457476"/>
                  </a:cubicBezTo>
                  <a:lnTo>
                    <a:pt x="127339" y="457476"/>
                  </a:lnTo>
                  <a:cubicBezTo>
                    <a:pt x="57011" y="457476"/>
                    <a:pt x="0" y="400465"/>
                    <a:pt x="0" y="330138"/>
                  </a:cubicBezTo>
                  <a:lnTo>
                    <a:pt x="0" y="127339"/>
                  </a:lnTo>
                  <a:cubicBezTo>
                    <a:pt x="0" y="57011"/>
                    <a:pt x="57011" y="0"/>
                    <a:pt x="127339" y="0"/>
                  </a:cubicBezTo>
                  <a:close/>
                </a:path>
              </a:pathLst>
            </a:custGeom>
            <a:solidFill>
              <a:srgbClr val="F2EE1B"/>
            </a:solidFill>
            <a:ln w="38100" cap="rnd">
              <a:solidFill>
                <a:srgbClr val="000000"/>
              </a:solidFill>
              <a:prstDash val="dash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812800" cy="4955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5730422" y="1559451"/>
            <a:ext cx="2859517" cy="3203049"/>
          </a:xfrm>
          <a:custGeom>
            <a:avLst/>
            <a:gdLst/>
            <a:ahLst/>
            <a:cxnLst/>
            <a:rect r="r" b="b" t="t" l="l"/>
            <a:pathLst>
              <a:path h="3203049" w="2859517">
                <a:moveTo>
                  <a:pt x="0" y="0"/>
                </a:moveTo>
                <a:lnTo>
                  <a:pt x="2859517" y="0"/>
                </a:lnTo>
                <a:lnTo>
                  <a:pt x="2859517" y="3203049"/>
                </a:lnTo>
                <a:lnTo>
                  <a:pt x="0" y="32030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894" t="-6482" r="-60466" b="-13303"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</p:sp>
      <p:grpSp>
        <p:nvGrpSpPr>
          <p:cNvPr name="Group 13" id="13"/>
          <p:cNvGrpSpPr/>
          <p:nvPr/>
        </p:nvGrpSpPr>
        <p:grpSpPr>
          <a:xfrm rot="0">
            <a:off x="13003411" y="85785"/>
            <a:ext cx="4998292" cy="1597872"/>
            <a:chOff x="0" y="0"/>
            <a:chExt cx="1421736" cy="45450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421736" cy="454506"/>
            </a:xfrm>
            <a:custGeom>
              <a:avLst/>
              <a:gdLst/>
              <a:ahLst/>
              <a:cxnLst/>
              <a:rect r="r" b="b" t="t" l="l"/>
              <a:pathLst>
                <a:path h="454506" w="1421736">
                  <a:moveTo>
                    <a:pt x="72799" y="0"/>
                  </a:moveTo>
                  <a:lnTo>
                    <a:pt x="1348937" y="0"/>
                  </a:lnTo>
                  <a:cubicBezTo>
                    <a:pt x="1368245" y="0"/>
                    <a:pt x="1386762" y="7670"/>
                    <a:pt x="1400414" y="21322"/>
                  </a:cubicBezTo>
                  <a:cubicBezTo>
                    <a:pt x="1414066" y="34975"/>
                    <a:pt x="1421736" y="53491"/>
                    <a:pt x="1421736" y="72799"/>
                  </a:cubicBezTo>
                  <a:lnTo>
                    <a:pt x="1421736" y="381707"/>
                  </a:lnTo>
                  <a:cubicBezTo>
                    <a:pt x="1421736" y="401014"/>
                    <a:pt x="1414066" y="419531"/>
                    <a:pt x="1400414" y="433184"/>
                  </a:cubicBezTo>
                  <a:cubicBezTo>
                    <a:pt x="1386762" y="446836"/>
                    <a:pt x="1368245" y="454506"/>
                    <a:pt x="1348937" y="454506"/>
                  </a:cubicBezTo>
                  <a:lnTo>
                    <a:pt x="72799" y="454506"/>
                  </a:lnTo>
                  <a:cubicBezTo>
                    <a:pt x="53491" y="454506"/>
                    <a:pt x="34975" y="446836"/>
                    <a:pt x="21322" y="433184"/>
                  </a:cubicBezTo>
                  <a:cubicBezTo>
                    <a:pt x="7670" y="419531"/>
                    <a:pt x="0" y="401014"/>
                    <a:pt x="0" y="381707"/>
                  </a:cubicBezTo>
                  <a:lnTo>
                    <a:pt x="0" y="72799"/>
                  </a:lnTo>
                  <a:cubicBezTo>
                    <a:pt x="0" y="53491"/>
                    <a:pt x="7670" y="34975"/>
                    <a:pt x="21322" y="21322"/>
                  </a:cubicBezTo>
                  <a:cubicBezTo>
                    <a:pt x="34975" y="7670"/>
                    <a:pt x="53491" y="0"/>
                    <a:pt x="72799" y="0"/>
                  </a:cubicBezTo>
                  <a:close/>
                </a:path>
              </a:pathLst>
            </a:custGeom>
            <a:solidFill>
              <a:srgbClr val="D5FDDB"/>
            </a:solidFill>
            <a:ln w="38100" cap="rnd">
              <a:solidFill>
                <a:srgbClr val="000000"/>
              </a:solidFill>
              <a:prstDash val="dash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1421736" cy="4926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-8219237">
            <a:off x="12065541" y="941770"/>
            <a:ext cx="1066392" cy="1318568"/>
          </a:xfrm>
          <a:custGeom>
            <a:avLst/>
            <a:gdLst/>
            <a:ahLst/>
            <a:cxnLst/>
            <a:rect r="r" b="b" t="t" l="l"/>
            <a:pathLst>
              <a:path h="1318568" w="1066392">
                <a:moveTo>
                  <a:pt x="0" y="0"/>
                </a:moveTo>
                <a:lnTo>
                  <a:pt x="1066391" y="0"/>
                </a:lnTo>
                <a:lnTo>
                  <a:pt x="1066391" y="1318568"/>
                </a:lnTo>
                <a:lnTo>
                  <a:pt x="0" y="13185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8622639" y="7715631"/>
            <a:ext cx="8382468" cy="1127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49"/>
              </a:lnSpc>
            </a:pPr>
            <a:r>
              <a:rPr lang="en-US" sz="3249">
                <a:solidFill>
                  <a:srgbClr val="241F1F"/>
                </a:solidFill>
                <a:latin typeface="Jozoor"/>
                <a:ea typeface="Jozoor"/>
                <a:cs typeface="Jozoor"/>
                <a:sym typeface="Jozoor"/>
              </a:rPr>
              <a:t>Recibirás una formación integral muy sólida: </a:t>
            </a:r>
          </a:p>
          <a:p>
            <a:pPr algn="ctr">
              <a:lnSpc>
                <a:spcPts val="4549"/>
              </a:lnSpc>
              <a:spcBef>
                <a:spcPct val="0"/>
              </a:spcBef>
            </a:pPr>
            <a:r>
              <a:rPr lang="en-US" sz="3249">
                <a:solidFill>
                  <a:srgbClr val="241F1F"/>
                </a:solidFill>
                <a:latin typeface="Jozoor"/>
                <a:ea typeface="Jozoor"/>
                <a:cs typeface="Jozoor"/>
                <a:sym typeface="Jozoor"/>
              </a:rPr>
              <a:t>LO QUE NECESITAN LAS EMPRESAS 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8415830" y="3660936"/>
            <a:ext cx="987483" cy="1025069"/>
          </a:xfrm>
          <a:custGeom>
            <a:avLst/>
            <a:gdLst/>
            <a:ahLst/>
            <a:cxnLst/>
            <a:rect r="r" b="b" t="t" l="l"/>
            <a:pathLst>
              <a:path h="1025069" w="987483">
                <a:moveTo>
                  <a:pt x="0" y="0"/>
                </a:moveTo>
                <a:lnTo>
                  <a:pt x="987483" y="0"/>
                </a:lnTo>
                <a:lnTo>
                  <a:pt x="987483" y="1025069"/>
                </a:lnTo>
                <a:lnTo>
                  <a:pt x="0" y="10250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19" id="19"/>
          <p:cNvSpPr/>
          <p:nvPr/>
        </p:nvSpPr>
        <p:spPr>
          <a:xfrm flipH="false" flipV="false" rot="1961753">
            <a:off x="6044006" y="3822094"/>
            <a:ext cx="1663399" cy="1563595"/>
          </a:xfrm>
          <a:custGeom>
            <a:avLst/>
            <a:gdLst/>
            <a:ahLst/>
            <a:cxnLst/>
            <a:rect r="r" b="b" t="t" l="l"/>
            <a:pathLst>
              <a:path h="1563595" w="1663399">
                <a:moveTo>
                  <a:pt x="0" y="0"/>
                </a:moveTo>
                <a:lnTo>
                  <a:pt x="1663399" y="0"/>
                </a:lnTo>
                <a:lnTo>
                  <a:pt x="1663399" y="1563595"/>
                </a:lnTo>
                <a:lnTo>
                  <a:pt x="0" y="15635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-508193">
            <a:off x="16718781" y="6956191"/>
            <a:ext cx="1872926" cy="1934175"/>
          </a:xfrm>
          <a:custGeom>
            <a:avLst/>
            <a:gdLst/>
            <a:ahLst/>
            <a:cxnLst/>
            <a:rect r="r" b="b" t="t" l="l"/>
            <a:pathLst>
              <a:path h="1934175" w="1872926">
                <a:moveTo>
                  <a:pt x="0" y="0"/>
                </a:moveTo>
                <a:lnTo>
                  <a:pt x="1872926" y="0"/>
                </a:lnTo>
                <a:lnTo>
                  <a:pt x="1872926" y="1934175"/>
                </a:lnTo>
                <a:lnTo>
                  <a:pt x="0" y="193417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4089471" y="1880235"/>
            <a:ext cx="1491562" cy="1799773"/>
          </a:xfrm>
          <a:custGeom>
            <a:avLst/>
            <a:gdLst/>
            <a:ahLst/>
            <a:cxnLst/>
            <a:rect r="r" b="b" t="t" l="l"/>
            <a:pathLst>
              <a:path h="1799773" w="1491562">
                <a:moveTo>
                  <a:pt x="0" y="0"/>
                </a:moveTo>
                <a:lnTo>
                  <a:pt x="1491562" y="0"/>
                </a:lnTo>
                <a:lnTo>
                  <a:pt x="1491562" y="1799773"/>
                </a:lnTo>
                <a:lnTo>
                  <a:pt x="0" y="179977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5901039" y="5067005"/>
            <a:ext cx="2938696" cy="1957906"/>
          </a:xfrm>
          <a:custGeom>
            <a:avLst/>
            <a:gdLst/>
            <a:ahLst/>
            <a:cxnLst/>
            <a:rect r="r" b="b" t="t" l="l"/>
            <a:pathLst>
              <a:path h="1957906" w="2938696">
                <a:moveTo>
                  <a:pt x="0" y="0"/>
                </a:moveTo>
                <a:lnTo>
                  <a:pt x="2938695" y="0"/>
                </a:lnTo>
                <a:lnTo>
                  <a:pt x="2938695" y="1957906"/>
                </a:lnTo>
                <a:lnTo>
                  <a:pt x="0" y="195790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23" id="23"/>
          <p:cNvSpPr/>
          <p:nvPr/>
        </p:nvSpPr>
        <p:spPr>
          <a:xfrm flipH="false" flipV="false" rot="0">
            <a:off x="17689424" y="8465666"/>
            <a:ext cx="900515" cy="754181"/>
          </a:xfrm>
          <a:custGeom>
            <a:avLst/>
            <a:gdLst/>
            <a:ahLst/>
            <a:cxnLst/>
            <a:rect r="r" b="b" t="t" l="l"/>
            <a:pathLst>
              <a:path h="754181" w="900515">
                <a:moveTo>
                  <a:pt x="0" y="0"/>
                </a:moveTo>
                <a:lnTo>
                  <a:pt x="900515" y="0"/>
                </a:lnTo>
                <a:lnTo>
                  <a:pt x="900515" y="754181"/>
                </a:lnTo>
                <a:lnTo>
                  <a:pt x="0" y="75418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-500140">
            <a:off x="731397" y="5242631"/>
            <a:ext cx="4555386" cy="6464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7"/>
              </a:lnSpc>
              <a:spcBef>
                <a:spcPct val="0"/>
              </a:spcBef>
            </a:pPr>
            <a:r>
              <a:rPr lang="en-US" sz="3797">
                <a:solidFill>
                  <a:srgbClr val="F4592F"/>
                </a:solidFill>
                <a:latin typeface="Jozoor"/>
                <a:ea typeface="Jozoor"/>
                <a:cs typeface="Jozoor"/>
                <a:sym typeface="Jozoor"/>
              </a:rPr>
              <a:t>AUTOMATIZACIÓN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862268" y="232924"/>
            <a:ext cx="7385465" cy="657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92"/>
              </a:lnSpc>
              <a:spcBef>
                <a:spcPct val="0"/>
              </a:spcBef>
            </a:pPr>
            <a:r>
              <a:rPr lang="en-US" sz="3922">
                <a:solidFill>
                  <a:srgbClr val="241F1F"/>
                </a:solidFill>
                <a:latin typeface="Jozoor"/>
                <a:ea typeface="Jozoor"/>
                <a:cs typeface="Jozoor"/>
                <a:sym typeface="Jozoor"/>
              </a:rPr>
              <a:t>sabes qué significa todo esto..?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328798" y="3125276"/>
            <a:ext cx="1715022" cy="5159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74"/>
              </a:lnSpc>
              <a:spcBef>
                <a:spcPct val="0"/>
              </a:spcBef>
            </a:pPr>
            <a:r>
              <a:rPr lang="en-US" sz="3124">
                <a:solidFill>
                  <a:srgbClr val="6345AE"/>
                </a:solidFill>
                <a:latin typeface="Jozoor"/>
                <a:ea typeface="Jozoor"/>
                <a:cs typeface="Jozoor"/>
                <a:sym typeface="Jozoor"/>
              </a:rPr>
              <a:t>sensores</a:t>
            </a:r>
          </a:p>
        </p:txBody>
      </p:sp>
      <p:sp>
        <p:nvSpPr>
          <p:cNvPr name="TextBox 27" id="27"/>
          <p:cNvSpPr txBox="true"/>
          <p:nvPr/>
        </p:nvSpPr>
        <p:spPr>
          <a:xfrm rot="63076">
            <a:off x="2213772" y="3294788"/>
            <a:ext cx="1513316" cy="520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74"/>
              </a:lnSpc>
              <a:spcBef>
                <a:spcPct val="0"/>
              </a:spcBef>
            </a:pPr>
            <a:r>
              <a:rPr lang="en-US" sz="3124">
                <a:solidFill>
                  <a:srgbClr val="F58258"/>
                </a:solidFill>
                <a:latin typeface="Jozoor"/>
                <a:ea typeface="Jozoor"/>
                <a:cs typeface="Jozoor"/>
                <a:sym typeface="Jozoor"/>
              </a:rPr>
              <a:t>motores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649409" y="1534379"/>
            <a:ext cx="7334283" cy="11626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9"/>
              </a:lnSpc>
              <a:spcBef>
                <a:spcPct val="0"/>
              </a:spcBef>
            </a:pPr>
            <a:r>
              <a:rPr lang="en-US" sz="3349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Automatización y mantenimiento de plantas industriales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8791110" y="1448611"/>
            <a:ext cx="3807626" cy="11626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9"/>
              </a:lnSpc>
              <a:spcBef>
                <a:spcPct val="0"/>
              </a:spcBef>
            </a:pPr>
            <a:r>
              <a:rPr lang="en-US" sz="3349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robots industriales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8319506" y="1448654"/>
            <a:ext cx="810518" cy="1310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09"/>
              </a:lnSpc>
              <a:spcBef>
                <a:spcPct val="0"/>
              </a:spcBef>
            </a:pPr>
            <a:r>
              <a:rPr lang="en-US" sz="7649">
                <a:solidFill>
                  <a:srgbClr val="000000"/>
                </a:solidFill>
                <a:latin typeface="Hatter"/>
                <a:ea typeface="Hatter"/>
                <a:cs typeface="Hatter"/>
                <a:sym typeface="Hatter"/>
              </a:rPr>
              <a:t>y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2301477" y="3781701"/>
            <a:ext cx="2015074" cy="5159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74"/>
              </a:lnSpc>
              <a:spcBef>
                <a:spcPct val="0"/>
              </a:spcBef>
            </a:pPr>
            <a:r>
              <a:rPr lang="en-US" sz="3124">
                <a:solidFill>
                  <a:srgbClr val="6345AE"/>
                </a:solidFill>
                <a:latin typeface="Jozoor"/>
                <a:ea typeface="Jozoor"/>
                <a:cs typeface="Jozoor"/>
                <a:sym typeface="Jozoor"/>
              </a:rPr>
              <a:t>autómatas</a:t>
            </a:r>
          </a:p>
        </p:txBody>
      </p:sp>
      <p:sp>
        <p:nvSpPr>
          <p:cNvPr name="TextBox 32" id="32"/>
          <p:cNvSpPr txBox="true"/>
          <p:nvPr/>
        </p:nvSpPr>
        <p:spPr>
          <a:xfrm rot="63654">
            <a:off x="253594" y="4251512"/>
            <a:ext cx="2353424" cy="520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74"/>
              </a:lnSpc>
              <a:spcBef>
                <a:spcPct val="0"/>
              </a:spcBef>
            </a:pPr>
            <a:r>
              <a:rPr lang="en-US" sz="3124">
                <a:solidFill>
                  <a:srgbClr val="F58258"/>
                </a:solidFill>
                <a:latin typeface="Jozoor"/>
                <a:ea typeface="Jozoor"/>
                <a:cs typeface="Jozoor"/>
                <a:sym typeface="Jozoor"/>
              </a:rPr>
              <a:t>contactores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3359841" y="229900"/>
            <a:ext cx="4295403" cy="11626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9"/>
              </a:lnSpc>
            </a:pPr>
            <a:r>
              <a:rPr lang="en-US" sz="3349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Los controlas?</a:t>
            </a:r>
          </a:p>
          <a:p>
            <a:pPr algn="ctr">
              <a:lnSpc>
                <a:spcPts val="4689"/>
              </a:lnSpc>
              <a:spcBef>
                <a:spcPct val="0"/>
              </a:spcBef>
            </a:pPr>
            <a:r>
              <a:rPr lang="en-US" sz="3349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Flipas lo que molan...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9525000" y="3881143"/>
            <a:ext cx="5633603" cy="1552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Amazon abrirá próximante en Siero una planta enorme totalmente automatizada.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8921166" y="6250409"/>
            <a:ext cx="9668773" cy="540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3AB85C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Será necesaria gente que sepa de automatización</a:t>
            </a:r>
          </a:p>
        </p:txBody>
      </p:sp>
      <p:sp>
        <p:nvSpPr>
          <p:cNvPr name="TextBox 36" id="36"/>
          <p:cNvSpPr txBox="true"/>
          <p:nvPr/>
        </p:nvSpPr>
        <p:spPr>
          <a:xfrm rot="63076">
            <a:off x="562231" y="3628713"/>
            <a:ext cx="1638609" cy="520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74"/>
              </a:lnSpc>
              <a:spcBef>
                <a:spcPct val="0"/>
              </a:spcBef>
            </a:pPr>
            <a:r>
              <a:rPr lang="en-US" sz="3124">
                <a:solidFill>
                  <a:srgbClr val="3AB85C"/>
                </a:solidFill>
                <a:latin typeface="Jozoor"/>
                <a:ea typeface="Jozoor"/>
                <a:cs typeface="Jozoor"/>
                <a:sym typeface="Jozoor"/>
              </a:rPr>
              <a:t>cilindros</a:t>
            </a:r>
          </a:p>
        </p:txBody>
      </p:sp>
      <p:sp>
        <p:nvSpPr>
          <p:cNvPr name="TextBox 37" id="37"/>
          <p:cNvSpPr txBox="true"/>
          <p:nvPr/>
        </p:nvSpPr>
        <p:spPr>
          <a:xfrm rot="63076">
            <a:off x="4045911" y="3218837"/>
            <a:ext cx="1726119" cy="520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74"/>
              </a:lnSpc>
              <a:spcBef>
                <a:spcPct val="0"/>
              </a:spcBef>
            </a:pPr>
            <a:r>
              <a:rPr lang="en-US" sz="3124">
                <a:solidFill>
                  <a:srgbClr val="FF3131"/>
                </a:solidFill>
                <a:latin typeface="Jozoor"/>
                <a:ea typeface="Jozoor"/>
                <a:cs typeface="Jozoor"/>
                <a:sym typeface="Jozoor"/>
              </a:rPr>
              <a:t>encóders</a:t>
            </a:r>
          </a:p>
        </p:txBody>
      </p:sp>
      <p:sp>
        <p:nvSpPr>
          <p:cNvPr name="TextBox 38" id="38"/>
          <p:cNvSpPr txBox="true"/>
          <p:nvPr/>
        </p:nvSpPr>
        <p:spPr>
          <a:xfrm rot="63076">
            <a:off x="5692357" y="3042455"/>
            <a:ext cx="1726119" cy="520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74"/>
              </a:lnSpc>
              <a:spcBef>
                <a:spcPct val="0"/>
              </a:spcBef>
            </a:pPr>
            <a:r>
              <a:rPr lang="en-US" sz="3124">
                <a:solidFill>
                  <a:srgbClr val="FF3131"/>
                </a:solidFill>
                <a:latin typeface="Jozoor"/>
                <a:ea typeface="Jozoor"/>
                <a:cs typeface="Jozoor"/>
                <a:sym typeface="Jozoor"/>
              </a:rPr>
              <a:t>drivers</a:t>
            </a:r>
          </a:p>
        </p:txBody>
      </p:sp>
      <p:sp>
        <p:nvSpPr>
          <p:cNvPr name="TextBox 39" id="39"/>
          <p:cNvSpPr txBox="true"/>
          <p:nvPr/>
        </p:nvSpPr>
        <p:spPr>
          <a:xfrm rot="63654">
            <a:off x="4321144" y="3654134"/>
            <a:ext cx="2353424" cy="520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74"/>
              </a:lnSpc>
              <a:spcBef>
                <a:spcPct val="0"/>
              </a:spcBef>
            </a:pPr>
            <a:r>
              <a:rPr lang="en-US" sz="3124">
                <a:solidFill>
                  <a:srgbClr val="F58258"/>
                </a:solidFill>
                <a:latin typeface="Jozoor"/>
                <a:ea typeface="Jozoor"/>
                <a:cs typeface="Jozoor"/>
                <a:sym typeface="Jozoor"/>
              </a:rPr>
              <a:t> variadores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6A6A6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97767" y="1109239"/>
            <a:ext cx="18494079" cy="7678551"/>
            <a:chOff x="0" y="0"/>
            <a:chExt cx="5260538" cy="21841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260538" cy="2184121"/>
            </a:xfrm>
            <a:custGeom>
              <a:avLst/>
              <a:gdLst/>
              <a:ahLst/>
              <a:cxnLst/>
              <a:rect r="r" b="b" t="t" l="l"/>
              <a:pathLst>
                <a:path h="2184121" w="5260538">
                  <a:moveTo>
                    <a:pt x="19884" y="0"/>
                  </a:moveTo>
                  <a:lnTo>
                    <a:pt x="5240653" y="0"/>
                  </a:lnTo>
                  <a:cubicBezTo>
                    <a:pt x="5251635" y="0"/>
                    <a:pt x="5260538" y="8902"/>
                    <a:pt x="5260538" y="19884"/>
                  </a:cubicBezTo>
                  <a:lnTo>
                    <a:pt x="5260538" y="2164237"/>
                  </a:lnTo>
                  <a:cubicBezTo>
                    <a:pt x="5260538" y="2175219"/>
                    <a:pt x="5251635" y="2184121"/>
                    <a:pt x="5240653" y="2184121"/>
                  </a:cubicBezTo>
                  <a:lnTo>
                    <a:pt x="19884" y="2184121"/>
                  </a:lnTo>
                  <a:cubicBezTo>
                    <a:pt x="14611" y="2184121"/>
                    <a:pt x="9553" y="2182026"/>
                    <a:pt x="5824" y="2178297"/>
                  </a:cubicBezTo>
                  <a:cubicBezTo>
                    <a:pt x="2095" y="2174568"/>
                    <a:pt x="0" y="2169511"/>
                    <a:pt x="0" y="2164237"/>
                  </a:cubicBezTo>
                  <a:lnTo>
                    <a:pt x="0" y="19884"/>
                  </a:lnTo>
                  <a:cubicBezTo>
                    <a:pt x="0" y="8902"/>
                    <a:pt x="8902" y="0"/>
                    <a:pt x="19884" y="0"/>
                  </a:cubicBezTo>
                  <a:close/>
                </a:path>
              </a:pathLst>
            </a:custGeom>
            <a:solidFill>
              <a:srgbClr val="DBE5FF">
                <a:alpha val="67843"/>
              </a:srgbClr>
            </a:solidFill>
            <a:ln w="38100" cap="rnd">
              <a:solidFill>
                <a:srgbClr val="6345AE">
                  <a:alpha val="67843"/>
                </a:srgbClr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260538" cy="2222221"/>
            </a:xfrm>
            <a:prstGeom prst="rect">
              <a:avLst/>
            </a:prstGeom>
          </p:spPr>
          <p:txBody>
            <a:bodyPr anchor="ctr" rtlCol="false" tIns="63500" lIns="63500" bIns="63500" rIns="635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288627" y="-126937"/>
            <a:ext cx="14601838" cy="1028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83"/>
              </a:lnSpc>
            </a:pPr>
          </a:p>
          <a:p>
            <a:pPr algn="ctr">
              <a:lnSpc>
                <a:spcPts val="4183"/>
              </a:lnSpc>
              <a:spcBef>
                <a:spcPct val="0"/>
              </a:spcBef>
            </a:pPr>
            <a:r>
              <a:rPr lang="en-US" sz="2988">
                <a:solidFill>
                  <a:srgbClr val="241F1F"/>
                </a:solidFill>
                <a:latin typeface="Jozoor"/>
                <a:ea typeface="Jozoor"/>
                <a:cs typeface="Jozoor"/>
                <a:sym typeface="Jozoor"/>
              </a:rPr>
              <a:t>Conoces los contenidos curriculares y realizaciones de los ciclos de F.P. ?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922068">
            <a:off x="16457467" y="2865491"/>
            <a:ext cx="1027898" cy="1648234"/>
          </a:xfrm>
          <a:custGeom>
            <a:avLst/>
            <a:gdLst/>
            <a:ahLst/>
            <a:cxnLst/>
            <a:rect r="r" b="b" t="t" l="l"/>
            <a:pathLst>
              <a:path h="1648234" w="1027898">
                <a:moveTo>
                  <a:pt x="0" y="0"/>
                </a:moveTo>
                <a:lnTo>
                  <a:pt x="1027898" y="0"/>
                </a:lnTo>
                <a:lnTo>
                  <a:pt x="1027898" y="1648233"/>
                </a:lnTo>
                <a:lnTo>
                  <a:pt x="0" y="1648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79725" y="2053186"/>
            <a:ext cx="16191691" cy="5815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67"/>
              </a:lnSpc>
            </a:pPr>
          </a:p>
          <a:p>
            <a:pPr algn="l" marL="534735" indent="-267367" lvl="1">
              <a:lnSpc>
                <a:spcPts val="3467"/>
              </a:lnSpc>
              <a:buFont typeface="Arial"/>
              <a:buChar char="•"/>
            </a:pPr>
            <a:r>
              <a:rPr lang="en-US" sz="2476">
                <a:solidFill>
                  <a:srgbClr val="000000"/>
                </a:solidFill>
                <a:latin typeface="Heartland Sans"/>
                <a:ea typeface="Heartland Sans"/>
                <a:cs typeface="Heartland Sans"/>
                <a:sym typeface="Heartland Sans"/>
              </a:rPr>
              <a:t>Un C.F.G.S. Eléctrico destina semanalmente </a:t>
            </a:r>
            <a:r>
              <a:rPr lang="en-US" sz="2476">
                <a:solidFill>
                  <a:srgbClr val="3AB85C"/>
                </a:solidFill>
                <a:latin typeface="Heartland Sans"/>
                <a:ea typeface="Heartland Sans"/>
                <a:cs typeface="Heartland Sans"/>
                <a:sym typeface="Heartland Sans"/>
              </a:rPr>
              <a:t>25 horas en 1º</a:t>
            </a:r>
            <a:r>
              <a:rPr lang="en-US" sz="2476">
                <a:solidFill>
                  <a:srgbClr val="000000"/>
                </a:solidFill>
                <a:latin typeface="Heartland Sans"/>
                <a:ea typeface="Heartland Sans"/>
                <a:cs typeface="Heartland Sans"/>
                <a:sym typeface="Heartland Sans"/>
              </a:rPr>
              <a:t>, y </a:t>
            </a:r>
            <a:r>
              <a:rPr lang="en-US" sz="2476">
                <a:solidFill>
                  <a:srgbClr val="F4592F"/>
                </a:solidFill>
                <a:latin typeface="Heartland Sans"/>
                <a:ea typeface="Heartland Sans"/>
                <a:cs typeface="Heartland Sans"/>
                <a:sym typeface="Heartland Sans"/>
              </a:rPr>
              <a:t>10 horas en 2º</a:t>
            </a:r>
            <a:r>
              <a:rPr lang="en-US" sz="2476">
                <a:solidFill>
                  <a:srgbClr val="F9D100"/>
                </a:solidFill>
                <a:latin typeface="Heartland Sans"/>
                <a:ea typeface="Heartland Sans"/>
                <a:cs typeface="Heartland Sans"/>
                <a:sym typeface="Heartland Sans"/>
              </a:rPr>
              <a:t> </a:t>
            </a:r>
            <a:r>
              <a:rPr lang="en-US" sz="2476">
                <a:solidFill>
                  <a:srgbClr val="000000"/>
                </a:solidFill>
                <a:latin typeface="Heartland Sans"/>
                <a:ea typeface="Heartland Sans"/>
                <a:cs typeface="Heartland Sans"/>
                <a:sym typeface="Heartland Sans"/>
              </a:rPr>
              <a:t>a contenidos de Electricidad.</a:t>
            </a:r>
          </a:p>
          <a:p>
            <a:pPr algn="l" marL="507999" indent="-254000" lvl="1">
              <a:lnSpc>
                <a:spcPts val="3294"/>
              </a:lnSpc>
              <a:buFont typeface="Arial"/>
              <a:buChar char="•"/>
            </a:pPr>
            <a:r>
              <a:rPr lang="en-US" sz="2352">
                <a:solidFill>
                  <a:srgbClr val="000000"/>
                </a:solidFill>
                <a:latin typeface="Heartland Sans"/>
                <a:ea typeface="Heartland Sans"/>
                <a:cs typeface="Heartland Sans"/>
                <a:sym typeface="Heartland Sans"/>
              </a:rPr>
              <a:t>ArI destina semanalmente </a:t>
            </a:r>
            <a:r>
              <a:rPr lang="en-US" sz="2352">
                <a:solidFill>
                  <a:srgbClr val="3AB85C"/>
                </a:solidFill>
                <a:latin typeface="Heartland Sans"/>
                <a:ea typeface="Heartland Sans"/>
                <a:cs typeface="Heartland Sans"/>
                <a:sym typeface="Heartland Sans"/>
              </a:rPr>
              <a:t>15 horas en curso 1º</a:t>
            </a:r>
            <a:r>
              <a:rPr lang="en-US" sz="2352">
                <a:solidFill>
                  <a:srgbClr val="000000"/>
                </a:solidFill>
                <a:latin typeface="Heartland Sans"/>
                <a:ea typeface="Heartland Sans"/>
                <a:cs typeface="Heartland Sans"/>
                <a:sym typeface="Heartland Sans"/>
              </a:rPr>
              <a:t> a contenidos de Electricidad, (SPOT, SENH, SMR, SSP)</a:t>
            </a:r>
          </a:p>
          <a:p>
            <a:pPr algn="l" marL="507999" indent="-254000" lvl="1">
              <a:lnSpc>
                <a:spcPts val="3294"/>
              </a:lnSpc>
              <a:buFont typeface="Arial"/>
              <a:buChar char="•"/>
            </a:pPr>
            <a:r>
              <a:rPr lang="en-US" sz="2352">
                <a:solidFill>
                  <a:srgbClr val="000000"/>
                </a:solidFill>
                <a:latin typeface="Heartland Sans"/>
                <a:ea typeface="Heartland Sans"/>
                <a:cs typeface="Heartland Sans"/>
                <a:sym typeface="Heartland Sans"/>
              </a:rPr>
              <a:t>ArI destina semanalmente </a:t>
            </a:r>
            <a:r>
              <a:rPr lang="en-US" sz="2352">
                <a:solidFill>
                  <a:srgbClr val="F4592F"/>
                </a:solidFill>
                <a:latin typeface="Heartland Sans"/>
                <a:ea typeface="Heartland Sans"/>
                <a:cs typeface="Heartland Sans"/>
                <a:sym typeface="Heartland Sans"/>
              </a:rPr>
              <a:t>7 horas en curso 2º</a:t>
            </a:r>
            <a:r>
              <a:rPr lang="en-US" sz="2352">
                <a:solidFill>
                  <a:srgbClr val="000000"/>
                </a:solidFill>
                <a:latin typeface="Heartland Sans"/>
                <a:ea typeface="Heartland Sans"/>
                <a:cs typeface="Heartland Sans"/>
                <a:sym typeface="Heartland Sans"/>
              </a:rPr>
              <a:t> a contenido en materia de INSTALACIÓN Y MONTAJE </a:t>
            </a:r>
          </a:p>
          <a:p>
            <a:pPr algn="l">
              <a:lnSpc>
                <a:spcPts val="3294"/>
              </a:lnSpc>
            </a:pPr>
            <a:r>
              <a:rPr lang="en-US" sz="2352">
                <a:solidFill>
                  <a:srgbClr val="000000"/>
                </a:solidFill>
                <a:latin typeface="Heartland Sans"/>
                <a:ea typeface="Heartland Sans"/>
                <a:cs typeface="Heartland Sans"/>
                <a:sym typeface="Heartland Sans"/>
              </a:rPr>
              <a:t>    de sistemas eléctricos, mecánicos, y de fluidos (neumática e hidráulica). </a:t>
            </a:r>
          </a:p>
          <a:p>
            <a:pPr algn="l">
              <a:lnSpc>
                <a:spcPts val="3294"/>
              </a:lnSpc>
            </a:pPr>
          </a:p>
          <a:p>
            <a:pPr algn="l" marL="507999" indent="-254000" lvl="1">
              <a:lnSpc>
                <a:spcPts val="3294"/>
              </a:lnSpc>
              <a:buFont typeface="Arial"/>
              <a:buChar char="•"/>
            </a:pPr>
            <a:r>
              <a:rPr lang="en-US" sz="2352">
                <a:solidFill>
                  <a:srgbClr val="000000"/>
                </a:solidFill>
                <a:latin typeface="Heartland Sans"/>
                <a:ea typeface="Heartland Sans"/>
                <a:cs typeface="Heartland Sans"/>
                <a:sym typeface="Heartland Sans"/>
              </a:rPr>
              <a:t>serás </a:t>
            </a:r>
            <a:r>
              <a:rPr lang="en-US" sz="2352">
                <a:solidFill>
                  <a:srgbClr val="000000"/>
                </a:solidFill>
                <a:latin typeface="Heartland Sans"/>
                <a:ea typeface="Heartland Sans"/>
                <a:cs typeface="Heartland Sans"/>
                <a:sym typeface="Heartland Sans"/>
              </a:rPr>
              <a:t>capaz de integrar sistemas completos, porque la AUTOMATIZACIÓN IMPLICA TODO ESTO: </a:t>
            </a:r>
          </a:p>
          <a:p>
            <a:pPr algn="l" marL="507999" indent="-254000" lvl="1">
              <a:lnSpc>
                <a:spcPts val="3294"/>
              </a:lnSpc>
              <a:buAutoNum type="arabicPeriod" startAt="1"/>
            </a:pPr>
            <a:r>
              <a:rPr lang="en-US" sz="2352">
                <a:solidFill>
                  <a:srgbClr val="000000"/>
                </a:solidFill>
                <a:latin typeface="Heartland Sans"/>
                <a:ea typeface="Heartland Sans"/>
                <a:cs typeface="Heartland Sans"/>
                <a:sym typeface="Heartland Sans"/>
              </a:rPr>
              <a:t> </a:t>
            </a:r>
            <a:r>
              <a:rPr lang="en-US" sz="2352">
                <a:solidFill>
                  <a:srgbClr val="000000"/>
                </a:solidFill>
                <a:latin typeface="Heartland Sans"/>
                <a:ea typeface="Heartland Sans"/>
                <a:cs typeface="Heartland Sans"/>
                <a:sym typeface="Heartland Sans"/>
              </a:rPr>
              <a:t>SABER DE ELECTRICIDAD, </a:t>
            </a:r>
          </a:p>
          <a:p>
            <a:pPr algn="l" marL="507999" indent="-254000" lvl="1">
              <a:lnSpc>
                <a:spcPts val="3294"/>
              </a:lnSpc>
              <a:buAutoNum type="arabicPeriod" startAt="1"/>
            </a:pPr>
            <a:r>
              <a:rPr lang="en-US" sz="2352">
                <a:solidFill>
                  <a:srgbClr val="000000"/>
                </a:solidFill>
                <a:latin typeface="Heartland Sans"/>
                <a:ea typeface="Heartland Sans"/>
                <a:cs typeface="Heartland Sans"/>
                <a:sym typeface="Heartland Sans"/>
              </a:rPr>
              <a:t> SABER DE ROBÓTICA, </a:t>
            </a:r>
          </a:p>
          <a:p>
            <a:pPr algn="l" marL="507999" indent="-254000" lvl="1">
              <a:lnSpc>
                <a:spcPts val="3294"/>
              </a:lnSpc>
              <a:buAutoNum type="arabicPeriod" startAt="1"/>
            </a:pPr>
            <a:r>
              <a:rPr lang="en-US" sz="2352">
                <a:solidFill>
                  <a:srgbClr val="000000"/>
                </a:solidFill>
                <a:latin typeface="Heartland Sans"/>
                <a:ea typeface="Heartland Sans"/>
                <a:cs typeface="Heartland Sans"/>
                <a:sym typeface="Heartland Sans"/>
              </a:rPr>
              <a:t> Y SABER TAMBIÉN DE MECÁNICA. </a:t>
            </a:r>
          </a:p>
          <a:p>
            <a:pPr algn="l">
              <a:lnSpc>
                <a:spcPts val="3294"/>
              </a:lnSpc>
            </a:pPr>
          </a:p>
          <a:p>
            <a:pPr algn="l">
              <a:lnSpc>
                <a:spcPts val="3294"/>
              </a:lnSpc>
            </a:pPr>
          </a:p>
          <a:p>
            <a:pPr algn="l">
              <a:lnSpc>
                <a:spcPts val="3294"/>
              </a:lnSpc>
            </a:pPr>
          </a:p>
          <a:p>
            <a:pPr algn="l">
              <a:lnSpc>
                <a:spcPts val="3294"/>
              </a:lnSpc>
              <a:spcBef>
                <a:spcPct val="0"/>
              </a:spcBef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779725" y="6321644"/>
            <a:ext cx="17317775" cy="2253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67"/>
              </a:lnSpc>
            </a:pPr>
          </a:p>
          <a:p>
            <a:pPr algn="just" marL="588960" indent="-294480" lvl="1">
              <a:lnSpc>
                <a:spcPts val="3819"/>
              </a:lnSpc>
              <a:buFont typeface="Arial"/>
              <a:buChar char="•"/>
            </a:pPr>
            <a:r>
              <a:rPr lang="en-US" sz="2727">
                <a:solidFill>
                  <a:srgbClr val="6345AE"/>
                </a:solidFill>
                <a:latin typeface="Heartland Sans"/>
                <a:ea typeface="Heartland Sans"/>
                <a:cs typeface="Heartland Sans"/>
                <a:sym typeface="Heartland Sans"/>
              </a:rPr>
              <a:t>ArI es un c.f.g.s perteneciente a la FAMILIA PROFESIONAL ELECTRICIDAD Y ELECTRÓNICA, por ello tu perfil va a ser eminentemente eléctrico. Vas a poder formarte en materia de electricidad, automatización y mantenimiento eléctrico mucho más que en cualquier otro ciclo formativo del sector industrial.</a:t>
            </a:r>
          </a:p>
          <a:p>
            <a:pPr algn="l">
              <a:lnSpc>
                <a:spcPts val="3294"/>
              </a:lnSpc>
              <a:spcBef>
                <a:spcPct val="0"/>
              </a:spcBef>
            </a:pP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5765492" y="4762500"/>
            <a:ext cx="1567726" cy="1211505"/>
          </a:xfrm>
          <a:custGeom>
            <a:avLst/>
            <a:gdLst/>
            <a:ahLst/>
            <a:cxnLst/>
            <a:rect r="r" b="b" t="t" l="l"/>
            <a:pathLst>
              <a:path h="1211505" w="1567726">
                <a:moveTo>
                  <a:pt x="0" y="0"/>
                </a:moveTo>
                <a:lnTo>
                  <a:pt x="1567726" y="0"/>
                </a:lnTo>
                <a:lnTo>
                  <a:pt x="1567726" y="1211505"/>
                </a:lnTo>
                <a:lnTo>
                  <a:pt x="0" y="12115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3000"/>
            </a:blip>
            <a:stretch>
              <a:fillRect l="0" t="-763" r="0" b="-11066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2700000">
            <a:off x="16251090" y="7635117"/>
            <a:ext cx="596529" cy="956534"/>
          </a:xfrm>
          <a:custGeom>
            <a:avLst/>
            <a:gdLst/>
            <a:ahLst/>
            <a:cxnLst/>
            <a:rect r="r" b="b" t="t" l="l"/>
            <a:pathLst>
              <a:path h="956534" w="596529">
                <a:moveTo>
                  <a:pt x="0" y="0"/>
                </a:moveTo>
                <a:lnTo>
                  <a:pt x="596530" y="0"/>
                </a:lnTo>
                <a:lnTo>
                  <a:pt x="596530" y="956534"/>
                </a:lnTo>
                <a:lnTo>
                  <a:pt x="0" y="9565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5029367" y="1424165"/>
            <a:ext cx="8296610" cy="714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92"/>
              </a:lnSpc>
              <a:spcBef>
                <a:spcPct val="0"/>
              </a:spcBef>
            </a:pPr>
            <a:r>
              <a:rPr lang="en-US" sz="3922">
                <a:solidFill>
                  <a:srgbClr val="000000"/>
                </a:solidFill>
                <a:latin typeface="Heartland Sans"/>
                <a:ea typeface="Heartland Sans"/>
                <a:cs typeface="Heartland Sans"/>
                <a:sym typeface="Heartland Sans"/>
              </a:rPr>
              <a:t>Mira los que te ofrece </a:t>
            </a:r>
            <a:r>
              <a:rPr lang="en-US" sz="3922">
                <a:solidFill>
                  <a:srgbClr val="000000"/>
                </a:solidFill>
                <a:latin typeface="Heartland Sans"/>
                <a:ea typeface="Heartland Sans"/>
                <a:cs typeface="Heartland Sans"/>
                <a:sym typeface="Heartland Sans"/>
              </a:rPr>
              <a:t>C.F.G.S. ArI :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6A6A6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45437" y="315411"/>
            <a:ext cx="1800365" cy="1120727"/>
          </a:xfrm>
          <a:custGeom>
            <a:avLst/>
            <a:gdLst/>
            <a:ahLst/>
            <a:cxnLst/>
            <a:rect r="r" b="b" t="t" l="l"/>
            <a:pathLst>
              <a:path h="1120727" w="1800365">
                <a:moveTo>
                  <a:pt x="0" y="0"/>
                </a:moveTo>
                <a:lnTo>
                  <a:pt x="1800365" y="0"/>
                </a:lnTo>
                <a:lnTo>
                  <a:pt x="1800365" y="1120728"/>
                </a:lnTo>
                <a:lnTo>
                  <a:pt x="0" y="11207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207214" y="151988"/>
            <a:ext cx="4409198" cy="2589706"/>
          </a:xfrm>
          <a:custGeom>
            <a:avLst/>
            <a:gdLst/>
            <a:ahLst/>
            <a:cxnLst/>
            <a:rect r="r" b="b" t="t" l="l"/>
            <a:pathLst>
              <a:path h="2589706" w="4409198">
                <a:moveTo>
                  <a:pt x="0" y="0"/>
                </a:moveTo>
                <a:lnTo>
                  <a:pt x="4409198" y="0"/>
                </a:lnTo>
                <a:lnTo>
                  <a:pt x="4409198" y="2589706"/>
                </a:lnTo>
                <a:lnTo>
                  <a:pt x="0" y="25897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  <a:ln w="38100" cap="sq">
            <a:solidFill>
              <a:srgbClr val="FF3131"/>
            </a:solidFill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266599" y="2842566"/>
            <a:ext cx="18629835" cy="3312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32" indent="-291466" lvl="1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241F1F"/>
                </a:solidFill>
                <a:latin typeface="Jozoor"/>
                <a:ea typeface="Jozoor"/>
                <a:cs typeface="Jozoor"/>
                <a:sym typeface="Jozoor"/>
              </a:rPr>
              <a:t>instalar y cablear los sensores. Y los contactores y relés. Y el motor también </a:t>
            </a:r>
            <a:r>
              <a:rPr lang="en-US" sz="2700">
                <a:solidFill>
                  <a:srgbClr val="3AB85C"/>
                </a:solidFill>
                <a:latin typeface="Jozoor"/>
                <a:ea typeface="Jozoor"/>
                <a:cs typeface="Jozoor"/>
                <a:sym typeface="Jozoor"/>
              </a:rPr>
              <a:t>(adquirirás competencia eléctrica). </a:t>
            </a:r>
            <a:r>
              <a:rPr lang="en-US" sz="2700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Aprenderás además a cablear y programar los PLCs que controlan todo. </a:t>
            </a:r>
          </a:p>
          <a:p>
            <a:pPr algn="l" marL="582932" indent="-291466" lvl="1">
              <a:lnSpc>
                <a:spcPts val="3780"/>
              </a:lnSpc>
              <a:buFont typeface="Arial"/>
              <a:buChar char="•"/>
            </a:pPr>
            <a:r>
              <a:rPr lang="en-US" sz="2700">
                <a:solidFill>
                  <a:srgbClr val="241F1F"/>
                </a:solidFill>
                <a:latin typeface="Jozoor"/>
                <a:ea typeface="Jozoor"/>
                <a:cs typeface="Jozoor"/>
                <a:sym typeface="Jozoor"/>
              </a:rPr>
              <a:t>Antes de instalar y cablear deberás MONTAR todos esos elementos: </a:t>
            </a:r>
          </a:p>
          <a:p>
            <a:pPr algn="l">
              <a:lnSpc>
                <a:spcPts val="3780"/>
              </a:lnSpc>
            </a:pPr>
            <a:r>
              <a:rPr lang="en-US" sz="2700">
                <a:solidFill>
                  <a:srgbClr val="241F1F"/>
                </a:solidFill>
                <a:latin typeface="Jozoor"/>
                <a:ea typeface="Jozoor"/>
                <a:cs typeface="Jozoor"/>
                <a:sym typeface="Jozoor"/>
              </a:rPr>
              <a:t>      Esto es: ubicarlos, colocarlos y fijarlos. Manejar perfilería, medir, taladrar, atornillar, preparar o añadir   piezas auxiliares...</a:t>
            </a:r>
            <a:r>
              <a:rPr lang="en-US" sz="2700">
                <a:solidFill>
                  <a:srgbClr val="F4592F"/>
                </a:solidFill>
                <a:latin typeface="Jozoor"/>
                <a:ea typeface="Jozoor"/>
                <a:cs typeface="Jozoor"/>
                <a:sym typeface="Jozoor"/>
              </a:rPr>
              <a:t>(adquirirás competencia mecánica).</a:t>
            </a:r>
          </a:p>
          <a:p>
            <a:pPr algn="l" marL="582932" indent="-291466" lvl="1">
              <a:lnSpc>
                <a:spcPts val="3780"/>
              </a:lnSpc>
              <a:spcBef>
                <a:spcPct val="0"/>
              </a:spcBef>
              <a:buFont typeface="Arial"/>
              <a:buChar char="•"/>
            </a:pPr>
            <a:r>
              <a:rPr lang="en-US" sz="2700">
                <a:solidFill>
                  <a:srgbClr val="241F1F"/>
                </a:solidFill>
                <a:latin typeface="Jozoor"/>
                <a:ea typeface="Jozoor"/>
                <a:cs typeface="Jozoor"/>
                <a:sym typeface="Jozoor"/>
              </a:rPr>
              <a:t>Ocuparte del mantenimiento del cuadro, del cableado, y cualquier elemento que se integre posteriormente </a:t>
            </a:r>
            <a:r>
              <a:rPr lang="en-US" sz="2700">
                <a:solidFill>
                  <a:srgbClr val="3AB85C"/>
                </a:solidFill>
                <a:latin typeface="Jozoor"/>
                <a:ea typeface="Jozoor"/>
                <a:cs typeface="Jozoor"/>
                <a:sym typeface="Jozoor"/>
              </a:rPr>
              <a:t>(competencia eléctrica).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4313572" y="3388282"/>
            <a:ext cx="769833" cy="917834"/>
          </a:xfrm>
          <a:custGeom>
            <a:avLst/>
            <a:gdLst/>
            <a:ahLst/>
            <a:cxnLst/>
            <a:rect r="r" b="b" t="t" l="l"/>
            <a:pathLst>
              <a:path h="917834" w="769833">
                <a:moveTo>
                  <a:pt x="0" y="0"/>
                </a:moveTo>
                <a:lnTo>
                  <a:pt x="769833" y="0"/>
                </a:lnTo>
                <a:lnTo>
                  <a:pt x="769833" y="917833"/>
                </a:lnTo>
                <a:lnTo>
                  <a:pt x="0" y="9178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44588">
            <a:off x="12249793" y="8595462"/>
            <a:ext cx="1914842" cy="460980"/>
          </a:xfrm>
          <a:custGeom>
            <a:avLst/>
            <a:gdLst/>
            <a:ahLst/>
            <a:cxnLst/>
            <a:rect r="r" b="b" t="t" l="l"/>
            <a:pathLst>
              <a:path h="460980" w="1914842">
                <a:moveTo>
                  <a:pt x="0" y="0"/>
                </a:moveTo>
                <a:lnTo>
                  <a:pt x="1914842" y="0"/>
                </a:lnTo>
                <a:lnTo>
                  <a:pt x="1914842" y="460981"/>
                </a:lnTo>
                <a:lnTo>
                  <a:pt x="0" y="46098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387129">
            <a:off x="12640155" y="7794494"/>
            <a:ext cx="1367478" cy="703399"/>
          </a:xfrm>
          <a:custGeom>
            <a:avLst/>
            <a:gdLst/>
            <a:ahLst/>
            <a:cxnLst/>
            <a:rect r="r" b="b" t="t" l="l"/>
            <a:pathLst>
              <a:path h="703399" w="1367478">
                <a:moveTo>
                  <a:pt x="0" y="0"/>
                </a:moveTo>
                <a:lnTo>
                  <a:pt x="1367478" y="0"/>
                </a:lnTo>
                <a:lnTo>
                  <a:pt x="1367478" y="703400"/>
                </a:lnTo>
                <a:lnTo>
                  <a:pt x="0" y="7034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  <a:ln w="19050" cap="sq">
            <a:solidFill>
              <a:srgbClr val="F4592F"/>
            </a:solidFill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-338308">
            <a:off x="16712572" y="8256156"/>
            <a:ext cx="1995268" cy="823734"/>
          </a:xfrm>
          <a:custGeom>
            <a:avLst/>
            <a:gdLst/>
            <a:ahLst/>
            <a:cxnLst/>
            <a:rect r="r" b="b" t="t" l="l"/>
            <a:pathLst>
              <a:path h="823734" w="1995268">
                <a:moveTo>
                  <a:pt x="0" y="0"/>
                </a:moveTo>
                <a:lnTo>
                  <a:pt x="1995267" y="0"/>
                </a:lnTo>
                <a:lnTo>
                  <a:pt x="1995267" y="823734"/>
                </a:lnTo>
                <a:lnTo>
                  <a:pt x="0" y="82373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16021169" y="7587425"/>
            <a:ext cx="1044827" cy="1044827"/>
          </a:xfrm>
          <a:custGeom>
            <a:avLst/>
            <a:gdLst/>
            <a:ahLst/>
            <a:cxnLst/>
            <a:rect r="r" b="b" t="t" l="l"/>
            <a:pathLst>
              <a:path h="1044827" w="1044827">
                <a:moveTo>
                  <a:pt x="0" y="0"/>
                </a:moveTo>
                <a:lnTo>
                  <a:pt x="1044826" y="0"/>
                </a:lnTo>
                <a:lnTo>
                  <a:pt x="1044826" y="1044827"/>
                </a:lnTo>
                <a:lnTo>
                  <a:pt x="0" y="104482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026630">
            <a:off x="11549539" y="7631447"/>
            <a:ext cx="921701" cy="956783"/>
          </a:xfrm>
          <a:custGeom>
            <a:avLst/>
            <a:gdLst/>
            <a:ahLst/>
            <a:cxnLst/>
            <a:rect r="r" b="b" t="t" l="l"/>
            <a:pathLst>
              <a:path h="956783" w="921701">
                <a:moveTo>
                  <a:pt x="0" y="0"/>
                </a:moveTo>
                <a:lnTo>
                  <a:pt x="921701" y="0"/>
                </a:lnTo>
                <a:lnTo>
                  <a:pt x="921701" y="956783"/>
                </a:lnTo>
                <a:lnTo>
                  <a:pt x="0" y="95678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663087">
            <a:off x="10890715" y="8494958"/>
            <a:ext cx="1289326" cy="661988"/>
          </a:xfrm>
          <a:custGeom>
            <a:avLst/>
            <a:gdLst/>
            <a:ahLst/>
            <a:cxnLst/>
            <a:rect r="r" b="b" t="t" l="l"/>
            <a:pathLst>
              <a:path h="661988" w="1289326">
                <a:moveTo>
                  <a:pt x="0" y="0"/>
                </a:moveTo>
                <a:lnTo>
                  <a:pt x="1289326" y="0"/>
                </a:lnTo>
                <a:lnTo>
                  <a:pt x="1289326" y="661988"/>
                </a:lnTo>
                <a:lnTo>
                  <a:pt x="0" y="66198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45851" r="0" b="-48914"/>
            </a:stretch>
          </a:blipFill>
          <a:ln w="19050" cap="sq">
            <a:solidFill>
              <a:srgbClr val="3AB85C"/>
            </a:solidFill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678710">
            <a:off x="13984977" y="7604015"/>
            <a:ext cx="1750643" cy="901066"/>
          </a:xfrm>
          <a:custGeom>
            <a:avLst/>
            <a:gdLst/>
            <a:ahLst/>
            <a:cxnLst/>
            <a:rect r="r" b="b" t="t" l="l"/>
            <a:pathLst>
              <a:path h="901066" w="1750643">
                <a:moveTo>
                  <a:pt x="0" y="0"/>
                </a:moveTo>
                <a:lnTo>
                  <a:pt x="1750643" y="0"/>
                </a:lnTo>
                <a:lnTo>
                  <a:pt x="1750643" y="901066"/>
                </a:lnTo>
                <a:lnTo>
                  <a:pt x="0" y="90106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13" id="13"/>
          <p:cNvSpPr/>
          <p:nvPr/>
        </p:nvSpPr>
        <p:spPr>
          <a:xfrm flipH="false" flipV="false" rot="0">
            <a:off x="14313572" y="8562770"/>
            <a:ext cx="2230010" cy="674328"/>
          </a:xfrm>
          <a:custGeom>
            <a:avLst/>
            <a:gdLst/>
            <a:ahLst/>
            <a:cxnLst/>
            <a:rect r="r" b="b" t="t" l="l"/>
            <a:pathLst>
              <a:path h="674328" w="2230010">
                <a:moveTo>
                  <a:pt x="0" y="0"/>
                </a:moveTo>
                <a:lnTo>
                  <a:pt x="2230010" y="0"/>
                </a:lnTo>
                <a:lnTo>
                  <a:pt x="2230010" y="674328"/>
                </a:lnTo>
                <a:lnTo>
                  <a:pt x="0" y="67432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3818" t="-63996" r="-4822" b="-44384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3118341" y="551108"/>
            <a:ext cx="8438367" cy="5159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75"/>
              </a:lnSpc>
              <a:spcBef>
                <a:spcPct val="0"/>
              </a:spcBef>
            </a:pPr>
            <a:r>
              <a:rPr lang="en-US" sz="3125">
                <a:solidFill>
                  <a:srgbClr val="241F1F"/>
                </a:solidFill>
                <a:latin typeface="Jozoor"/>
                <a:ea typeface="Jozoor"/>
                <a:cs typeface="Jozoor"/>
                <a:sym typeface="Jozoor"/>
              </a:rPr>
              <a:t>Aquí tienes un ejemplo de lo que aprenderás: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45437" y="1154358"/>
            <a:ext cx="11644739" cy="5159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74"/>
              </a:lnSpc>
              <a:spcBef>
                <a:spcPct val="0"/>
              </a:spcBef>
            </a:pPr>
            <a:r>
              <a:rPr lang="en-US" sz="3124">
                <a:solidFill>
                  <a:srgbClr val="241F1F"/>
                </a:solidFill>
                <a:latin typeface="Jozoor"/>
                <a:ea typeface="Jozoor"/>
                <a:cs typeface="Jozoor"/>
                <a:sym typeface="Jozoor"/>
              </a:rPr>
              <a:t>¿ves esa cinta transportadora?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66599" y="2065327"/>
            <a:ext cx="18629835" cy="515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67"/>
              </a:lnSpc>
              <a:spcBef>
                <a:spcPct val="0"/>
              </a:spcBef>
            </a:pPr>
            <a:r>
              <a:rPr lang="en-US" sz="3047">
                <a:solidFill>
                  <a:srgbClr val="241F1F"/>
                </a:solidFill>
                <a:latin typeface="Jozoor"/>
                <a:ea typeface="Jozoor"/>
                <a:cs typeface="Jozoor"/>
                <a:sym typeface="Jozoor"/>
              </a:rPr>
              <a:t>Serás capaz de AUTOMATIZAR y CONTROLAR su movimiento: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4325" y="6389563"/>
            <a:ext cx="18629835" cy="1101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374"/>
              </a:lnSpc>
              <a:spcBef>
                <a:spcPct val="0"/>
              </a:spcBef>
            </a:pPr>
            <a:r>
              <a:rPr lang="en-US" sz="3124">
                <a:solidFill>
                  <a:srgbClr val="6345AE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El profesorado de ArI del CIFP Avilés </a:t>
            </a:r>
            <a:r>
              <a:rPr lang="en-US" sz="3124">
                <a:solidFill>
                  <a:srgbClr val="FF313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sabemos la importancia que dan las empresas a que tengas este tipo de destrezas, y te formaremos en ellas realizando montajes y prácticas reales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64415" y="7719888"/>
            <a:ext cx="11055246" cy="1305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14"/>
              </a:lnSpc>
            </a:pPr>
            <a:r>
              <a:rPr lang="en-US" sz="3724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Si demuestras que pones de tu parte,</a:t>
            </a:r>
          </a:p>
          <a:p>
            <a:pPr algn="ctr">
              <a:lnSpc>
                <a:spcPts val="5214"/>
              </a:lnSpc>
              <a:spcBef>
                <a:spcPct val="0"/>
              </a:spcBef>
            </a:pPr>
            <a:r>
              <a:rPr lang="en-US" sz="3724">
                <a:solidFill>
                  <a:srgbClr val="00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todas ellas te querrán en su plantilla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6A6A6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05514" y="5722690"/>
            <a:ext cx="18456627" cy="1110102"/>
            <a:chOff x="0" y="0"/>
            <a:chExt cx="5249885" cy="31576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249885" cy="315762"/>
            </a:xfrm>
            <a:custGeom>
              <a:avLst/>
              <a:gdLst/>
              <a:ahLst/>
              <a:cxnLst/>
              <a:rect r="r" b="b" t="t" l="l"/>
              <a:pathLst>
                <a:path h="315762" w="5249885">
                  <a:moveTo>
                    <a:pt x="19925" y="0"/>
                  </a:moveTo>
                  <a:lnTo>
                    <a:pt x="5229960" y="0"/>
                  </a:lnTo>
                  <a:cubicBezTo>
                    <a:pt x="5235245" y="0"/>
                    <a:pt x="5240313" y="2099"/>
                    <a:pt x="5244049" y="5836"/>
                  </a:cubicBezTo>
                  <a:cubicBezTo>
                    <a:pt x="5247786" y="9572"/>
                    <a:pt x="5249885" y="14640"/>
                    <a:pt x="5249885" y="19925"/>
                  </a:cubicBezTo>
                  <a:lnTo>
                    <a:pt x="5249885" y="295838"/>
                  </a:lnTo>
                  <a:cubicBezTo>
                    <a:pt x="5249885" y="301122"/>
                    <a:pt x="5247786" y="306190"/>
                    <a:pt x="5244049" y="309927"/>
                  </a:cubicBezTo>
                  <a:cubicBezTo>
                    <a:pt x="5240313" y="313663"/>
                    <a:pt x="5235245" y="315762"/>
                    <a:pt x="5229960" y="315762"/>
                  </a:cubicBezTo>
                  <a:lnTo>
                    <a:pt x="19925" y="315762"/>
                  </a:lnTo>
                  <a:cubicBezTo>
                    <a:pt x="8921" y="315762"/>
                    <a:pt x="0" y="306842"/>
                    <a:pt x="0" y="295838"/>
                  </a:cubicBezTo>
                  <a:lnTo>
                    <a:pt x="0" y="19925"/>
                  </a:lnTo>
                  <a:cubicBezTo>
                    <a:pt x="0" y="8921"/>
                    <a:pt x="8921" y="0"/>
                    <a:pt x="19925" y="0"/>
                  </a:cubicBezTo>
                  <a:close/>
                </a:path>
              </a:pathLst>
            </a:custGeom>
            <a:solidFill>
              <a:srgbClr val="DBE5FF">
                <a:alpha val="41961"/>
              </a:srgbClr>
            </a:solidFill>
            <a:ln w="38100" cap="rnd">
              <a:solidFill>
                <a:srgbClr val="6345AE">
                  <a:alpha val="41961"/>
                </a:srgbClr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249885" cy="353862"/>
            </a:xfrm>
            <a:prstGeom prst="rect">
              <a:avLst/>
            </a:prstGeom>
          </p:spPr>
          <p:txBody>
            <a:bodyPr anchor="ctr" rtlCol="false" tIns="63500" lIns="63500" bIns="63500" rIns="63500"/>
            <a:lstStyle/>
            <a:p>
              <a:pPr algn="ctr">
                <a:lnSpc>
                  <a:spcPts val="2799"/>
                </a:lnSpc>
              </a:pPr>
            </a:p>
          </p:txBody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305514" y="41443"/>
            <a:ext cx="1523671" cy="1493198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287600" y="6150102"/>
            <a:ext cx="18224025" cy="2657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</a:p>
          <a:p>
            <a:pPr algn="just">
              <a:lnSpc>
                <a:spcPts val="4200"/>
              </a:lnSpc>
            </a:pP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E</a:t>
            </a:r>
            <a:r>
              <a:rPr lang="en-US" sz="3000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n el </a:t>
            </a:r>
            <a:r>
              <a:rPr lang="en-US" sz="3000">
                <a:solidFill>
                  <a:srgbClr val="3AB85C"/>
                </a:solidFill>
                <a:latin typeface="Jozoor"/>
                <a:ea typeface="Jozoor"/>
                <a:cs typeface="Jozoor"/>
                <a:sym typeface="Jozoor"/>
              </a:rPr>
              <a:t>departamento ELECTRICIDAD Y ELECTRÓNICA del CIFP de Avilés </a:t>
            </a:r>
            <a:r>
              <a:rPr lang="en-US" sz="3000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hemos asumido la planificación y desarrollo del </a:t>
            </a:r>
            <a:r>
              <a:rPr lang="en-US" sz="3000">
                <a:solidFill>
                  <a:srgbClr val="3AB85C"/>
                </a:solidFill>
                <a:latin typeface="Jozoor"/>
                <a:ea typeface="Jozoor"/>
                <a:cs typeface="Jozoor"/>
                <a:sym typeface="Jozoor"/>
              </a:rPr>
              <a:t>CURSO DE ESPECIALIZACIÓN  DE ROBÓTICA COLABORATIVA </a:t>
            </a:r>
            <a:r>
              <a:rPr lang="en-US" sz="3000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que te permitirá ser aún más expert@ en este sector.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411214" y="1611833"/>
            <a:ext cx="10147978" cy="5559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33"/>
              </a:lnSpc>
              <a:spcBef>
                <a:spcPct val="0"/>
              </a:spcBef>
            </a:pPr>
            <a:r>
              <a:rPr lang="en-US" sz="3238">
                <a:solidFill>
                  <a:srgbClr val="241F1F"/>
                </a:solidFill>
                <a:latin typeface="Jozoor"/>
                <a:ea typeface="Jozoor"/>
                <a:cs typeface="Jozoor"/>
                <a:sym typeface="Jozoor"/>
              </a:rPr>
              <a:t>utomatización: imprescindible en el sector industrial.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676786" y="711033"/>
            <a:ext cx="734428" cy="16741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772"/>
              </a:lnSpc>
              <a:spcBef>
                <a:spcPct val="0"/>
              </a:spcBef>
            </a:pPr>
            <a:r>
              <a:rPr lang="en-US" sz="9837">
                <a:solidFill>
                  <a:srgbClr val="3AB85C"/>
                </a:solidFill>
                <a:latin typeface="Jozoor"/>
                <a:ea typeface="Jozoor"/>
                <a:cs typeface="Jozoor"/>
                <a:sym typeface="Jozoor"/>
              </a:rPr>
              <a:t>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76786" y="1782058"/>
            <a:ext cx="734428" cy="16741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772"/>
              </a:lnSpc>
              <a:spcBef>
                <a:spcPct val="0"/>
              </a:spcBef>
            </a:pPr>
            <a:r>
              <a:rPr lang="en-US" sz="9837">
                <a:solidFill>
                  <a:srgbClr val="3AB85C"/>
                </a:solidFill>
                <a:latin typeface="Jozoor"/>
                <a:ea typeface="Jozoor"/>
                <a:cs typeface="Jozoor"/>
                <a:sym typeface="Jozoor"/>
              </a:rPr>
              <a:t>R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411214" y="2642957"/>
            <a:ext cx="13964281" cy="5559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33"/>
              </a:lnSpc>
              <a:spcBef>
                <a:spcPct val="0"/>
              </a:spcBef>
            </a:pPr>
            <a:r>
              <a:rPr lang="en-US" sz="3238">
                <a:solidFill>
                  <a:srgbClr val="241F1F"/>
                </a:solidFill>
                <a:latin typeface="Jozoor"/>
                <a:ea typeface="Jozoor"/>
                <a:cs typeface="Jozoor"/>
                <a:sym typeface="Jozoor"/>
              </a:rPr>
              <a:t>óbotica: cada vez más presente en nuestros días y cada día lo estará más.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829186" y="3017903"/>
            <a:ext cx="582028" cy="16741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772"/>
              </a:lnSpc>
              <a:spcBef>
                <a:spcPct val="0"/>
              </a:spcBef>
            </a:pPr>
            <a:r>
              <a:rPr lang="en-US" sz="9837">
                <a:solidFill>
                  <a:srgbClr val="3AB85C"/>
                </a:solidFill>
                <a:latin typeface="Jozoor"/>
                <a:ea typeface="Jozoor"/>
                <a:cs typeface="Jozoor"/>
                <a:sym typeface="Jozoor"/>
              </a:rPr>
              <a:t>I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229485" y="3878802"/>
            <a:ext cx="15599840" cy="5559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33"/>
              </a:lnSpc>
              <a:spcBef>
                <a:spcPct val="0"/>
              </a:spcBef>
            </a:pPr>
            <a:r>
              <a:rPr lang="en-US" sz="3238">
                <a:solidFill>
                  <a:srgbClr val="241F1F"/>
                </a:solidFill>
                <a:latin typeface="Jozoor"/>
                <a:ea typeface="Jozoor"/>
                <a:cs typeface="Jozoor"/>
                <a:sym typeface="Jozoor"/>
              </a:rPr>
              <a:t>mplica: industrialización, integración, I/O, instrumentación, innovación, invención...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908899" y="580710"/>
            <a:ext cx="1770282" cy="5559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33"/>
              </a:lnSpc>
              <a:spcBef>
                <a:spcPct val="0"/>
              </a:spcBef>
            </a:pPr>
            <a:r>
              <a:rPr lang="en-US" sz="3238">
                <a:solidFill>
                  <a:srgbClr val="241F1F"/>
                </a:solidFill>
                <a:latin typeface="Jozoor"/>
                <a:ea typeface="Jozoor"/>
                <a:cs typeface="Jozoor"/>
                <a:sym typeface="Jozoor"/>
              </a:rPr>
              <a:t>Así que...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67350" y="4895474"/>
            <a:ext cx="16761976" cy="503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86"/>
              </a:lnSpc>
              <a:spcBef>
                <a:spcPct val="0"/>
              </a:spcBef>
            </a:pPr>
            <a:r>
              <a:rPr lang="en-US" sz="2990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Y cuando ya tengas todo bajo “control” tendrás la “potencia” suficiente para realizar nuestro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044000" y="5944559"/>
            <a:ext cx="16053500" cy="7127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66"/>
              </a:lnSpc>
              <a:spcBef>
                <a:spcPct val="0"/>
              </a:spcBef>
            </a:pPr>
            <a:r>
              <a:rPr lang="en-US" sz="4190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CURSO DE </a:t>
            </a:r>
            <a:r>
              <a:rPr lang="en-US" sz="4190">
                <a:solidFill>
                  <a:srgbClr val="FF3131"/>
                </a:solidFill>
                <a:latin typeface="Jozoor"/>
                <a:ea typeface="Jozoor"/>
                <a:cs typeface="Jozoor"/>
                <a:sym typeface="Jozoor"/>
              </a:rPr>
              <a:t>ESPECIALIZACIÓN</a:t>
            </a:r>
            <a:r>
              <a:rPr lang="en-US" sz="4190">
                <a:solidFill>
                  <a:srgbClr val="000000"/>
                </a:solidFill>
                <a:latin typeface="Jozoor"/>
                <a:ea typeface="Jozoor"/>
                <a:cs typeface="Jozoor"/>
                <a:sym typeface="Jozoor"/>
              </a:rPr>
              <a:t> DE ROBÓTICA COLABORATIVA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6A6A6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07238" y="414966"/>
            <a:ext cx="928596" cy="928596"/>
          </a:xfrm>
          <a:custGeom>
            <a:avLst/>
            <a:gdLst/>
            <a:ahLst/>
            <a:cxnLst/>
            <a:rect r="r" b="b" t="t" l="l"/>
            <a:pathLst>
              <a:path h="928596" w="928596">
                <a:moveTo>
                  <a:pt x="0" y="0"/>
                </a:moveTo>
                <a:lnTo>
                  <a:pt x="928597" y="0"/>
                </a:lnTo>
                <a:lnTo>
                  <a:pt x="928597" y="928596"/>
                </a:lnTo>
                <a:lnTo>
                  <a:pt x="0" y="9285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98004" y="547025"/>
            <a:ext cx="16044039" cy="657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92"/>
              </a:lnSpc>
              <a:spcBef>
                <a:spcPct val="0"/>
              </a:spcBef>
            </a:pPr>
            <a:r>
              <a:rPr lang="en-US" sz="3922">
                <a:solidFill>
                  <a:srgbClr val="241F1F"/>
                </a:solidFill>
                <a:latin typeface="Jozoor"/>
                <a:ea typeface="Jozoor"/>
                <a:cs typeface="Jozoor"/>
                <a:sym typeface="Jozoor"/>
              </a:rPr>
              <a:t> Estas son algunas de las salidas profesionales que tendrás: 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5255742" y="6725147"/>
            <a:ext cx="259482" cy="259482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EB2B4"/>
            </a:solidFill>
            <a:ln cap="sq">
              <a:noFill/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13667" lIns="13667" bIns="13667" rIns="13667"/>
            <a:lstStyle/>
            <a:p>
              <a:pPr algn="ctr" marL="0" indent="0" lvl="0">
                <a:lnSpc>
                  <a:spcPts val="591"/>
                </a:lnSpc>
                <a:spcBef>
                  <a:spcPct val="0"/>
                </a:spcBef>
              </a:pPr>
              <a:r>
                <a:rPr lang="en-US" sz="591" spc="-11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4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5255742" y="5999138"/>
            <a:ext cx="259482" cy="259482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EB2B4"/>
            </a:solidFill>
            <a:ln cap="sq">
              <a:noFill/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13667" lIns="13667" bIns="13667" rIns="13667"/>
            <a:lstStyle/>
            <a:p>
              <a:pPr algn="ctr" marL="0" indent="0" lvl="0">
                <a:lnSpc>
                  <a:spcPts val="591"/>
                </a:lnSpc>
                <a:spcBef>
                  <a:spcPct val="0"/>
                </a:spcBef>
              </a:pPr>
              <a:r>
                <a:rPr lang="en-US" sz="591" spc="-11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3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5255742" y="4492916"/>
            <a:ext cx="259482" cy="259482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EB2B4"/>
            </a:solidFill>
            <a:ln cap="sq">
              <a:noFill/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13667" lIns="13667" bIns="13667" rIns="13667"/>
            <a:lstStyle/>
            <a:p>
              <a:pPr algn="ctr" marL="0" indent="0" lvl="0">
                <a:lnSpc>
                  <a:spcPts val="591"/>
                </a:lnSpc>
                <a:spcBef>
                  <a:spcPct val="0"/>
                </a:spcBef>
              </a:pPr>
              <a:r>
                <a:rPr lang="en-US" sz="591" spc="-11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1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5257627" y="5312459"/>
            <a:ext cx="259482" cy="259482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EB2B4"/>
            </a:solidFill>
            <a:ln cap="sq">
              <a:noFill/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13667" lIns="13667" bIns="13667" rIns="13667"/>
            <a:lstStyle/>
            <a:p>
              <a:pPr algn="ctr" marL="0" indent="0" lvl="0">
                <a:lnSpc>
                  <a:spcPts val="591"/>
                </a:lnSpc>
                <a:spcBef>
                  <a:spcPct val="0"/>
                </a:spcBef>
              </a:pPr>
              <a:r>
                <a:rPr lang="en-US" sz="591" spc="-11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2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5257627" y="7475223"/>
            <a:ext cx="259482" cy="259482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EB2B4"/>
            </a:solidFill>
            <a:ln cap="sq">
              <a:noFill/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anchor="ctr" rtlCol="false" tIns="13667" lIns="13667" bIns="13667" rIns="13667"/>
            <a:lstStyle/>
            <a:p>
              <a:pPr algn="ctr" marL="0" indent="0" lvl="0">
                <a:lnSpc>
                  <a:spcPts val="591"/>
                </a:lnSpc>
                <a:spcBef>
                  <a:spcPct val="0"/>
                </a:spcBef>
              </a:pPr>
              <a:r>
                <a:rPr lang="en-US" sz="591" spc="-11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5</a:t>
              </a:r>
            </a:p>
          </p:txBody>
        </p:sp>
      </p:grpSp>
      <p:graphicFrame>
        <p:nvGraphicFramePr>
          <p:cNvPr name="Table 19" id="19"/>
          <p:cNvGraphicFramePr>
            <a:graphicFrameLocks noGrp="true"/>
          </p:cNvGraphicFramePr>
          <p:nvPr/>
        </p:nvGraphicFramePr>
        <p:xfrm>
          <a:off x="2598113" y="2150170"/>
          <a:ext cx="14543931" cy="5073255"/>
        </p:xfrm>
        <a:graphic>
          <a:graphicData uri="http://schemas.openxmlformats.org/drawingml/2006/table">
            <a:tbl>
              <a:tblPr/>
              <a:tblGrid>
                <a:gridCol w="9756349"/>
                <a:gridCol w="4787581"/>
              </a:tblGrid>
              <a:tr h="154299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ACTIVIDAD</a:t>
                      </a:r>
                      <a:endParaRPr lang="en-US" sz="1100"/>
                    </a:p>
                  </a:txBody>
                  <a:tcPr marL="86394" marR="86394" marT="86394" marB="86394" anchor="ctr">
                    <a:lnL cmpd="sng" algn="ctr" cap="flat" w="863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63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63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63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055"/>
                        </a:lnSpc>
                        <a:defRPr/>
                      </a:pPr>
                      <a:r>
                        <a:rPr lang="en-US" sz="1713">
                          <a:solidFill>
                            <a:srgbClr val="000000"/>
                          </a:solidFill>
                          <a:latin typeface="Crusoe Text Bold"/>
                          <a:ea typeface="Crusoe Text Bold"/>
                          <a:cs typeface="Crusoe Text Bold"/>
                          <a:sym typeface="Crusoe Text Bold"/>
                        </a:rPr>
                        <a:t>C.F.G.S. A.R.I.</a:t>
                      </a:r>
                      <a:endParaRPr lang="en-US" sz="1100"/>
                    </a:p>
                    <a:p>
                      <a:pPr algn="ctr">
                        <a:lnSpc>
                          <a:spcPts val="2055"/>
                        </a:lnSpc>
                      </a:pPr>
                    </a:p>
                    <a:p>
                      <a:pPr algn="ctr">
                        <a:lnSpc>
                          <a:spcPts val="2055"/>
                        </a:lnSpc>
                      </a:pPr>
                      <a:r>
                        <a:rPr lang="en-US" sz="1713">
                          <a:solidFill>
                            <a:srgbClr val="000000"/>
                          </a:solidFill>
                          <a:latin typeface="Crusoe Text"/>
                          <a:ea typeface="Crusoe Text"/>
                          <a:cs typeface="Crusoe Text"/>
                          <a:sym typeface="Crusoe Text"/>
                        </a:rPr>
                        <a:t>AUTOMATIZACIÓN INDUSTRIAL</a:t>
                      </a:r>
                    </a:p>
                    <a:p>
                      <a:pPr algn="ctr">
                        <a:lnSpc>
                          <a:spcPts val="2055"/>
                        </a:lnSpc>
                      </a:pPr>
                    </a:p>
                  </a:txBody>
                  <a:tcPr marL="86394" marR="86394" marT="86394" marB="86394" anchor="ctr">
                    <a:lnL cmpd="sng" algn="ctr" cap="flat" w="863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63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63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63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DDB"/>
                    </a:solidFill>
                  </a:tcPr>
                </a:tc>
              </a:tr>
              <a:tr h="70605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03"/>
                        </a:lnSpc>
                        <a:defRPr/>
                      </a:pPr>
                      <a:r>
                        <a:rPr lang="en-US" sz="1930">
                          <a:solidFill>
                            <a:srgbClr val="000000"/>
                          </a:solidFill>
                          <a:latin typeface="Crusoe Text"/>
                          <a:ea typeface="Crusoe Text"/>
                          <a:cs typeface="Crusoe Text"/>
                          <a:sym typeface="Crusoe Text"/>
                        </a:rPr>
                        <a:t>Instalaciones eléctricas VIVIENDA</a:t>
                      </a:r>
                      <a:endParaRPr lang="en-US" sz="1100"/>
                    </a:p>
                  </a:txBody>
                  <a:tcPr marL="86394" marR="86394" marT="86394" marB="86394" anchor="ctr">
                    <a:lnL cmpd="sng" algn="ctr" cap="flat" w="863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63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63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63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75"/>
                        </a:lnSpc>
                        <a:defRPr/>
                      </a:pPr>
                      <a:r>
                        <a:rPr lang="en-US" sz="2625">
                          <a:solidFill>
                            <a:srgbClr val="000000"/>
                          </a:solidFill>
                          <a:latin typeface="TT Knickerbockers Script"/>
                          <a:ea typeface="TT Knickerbockers Script"/>
                          <a:cs typeface="TT Knickerbockers Script"/>
                          <a:sym typeface="TT Knickerbockers Script"/>
                        </a:rPr>
                        <a:t>ADECUADO</a:t>
                      </a:r>
                      <a:endParaRPr lang="en-US" sz="1100"/>
                    </a:p>
                  </a:txBody>
                  <a:tcPr marL="86394" marR="86394" marT="86394" marB="86394" anchor="ctr">
                    <a:lnL cmpd="sng" algn="ctr" cap="flat" w="863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63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63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63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</a:tr>
              <a:tr h="70605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25"/>
                        </a:lnSpc>
                        <a:defRPr/>
                      </a:pPr>
                      <a:r>
                        <a:rPr lang="en-US" sz="1875">
                          <a:solidFill>
                            <a:srgbClr val="000000"/>
                          </a:solidFill>
                          <a:latin typeface="Crusoe Text"/>
                          <a:ea typeface="Crusoe Text"/>
                          <a:cs typeface="Crusoe Text"/>
                          <a:sym typeface="Crusoe Text"/>
                        </a:rPr>
                        <a:t>Instalaciones eléctricas INDUSTRIA</a:t>
                      </a:r>
                      <a:endParaRPr lang="en-US" sz="1100"/>
                    </a:p>
                  </a:txBody>
                  <a:tcPr marL="86394" marR="86394" marT="86394" marB="86394" anchor="ctr">
                    <a:lnL cmpd="sng" algn="ctr" cap="flat" w="863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63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63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63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75"/>
                        </a:lnSpc>
                        <a:defRPr/>
                      </a:pPr>
                      <a:r>
                        <a:rPr lang="en-US" sz="2625">
                          <a:solidFill>
                            <a:srgbClr val="3AB85C"/>
                          </a:solidFill>
                          <a:latin typeface="TT Knickerbockers Script"/>
                          <a:ea typeface="TT Knickerbockers Script"/>
                          <a:cs typeface="TT Knickerbockers Script"/>
                          <a:sym typeface="TT Knickerbockers Script"/>
                        </a:rPr>
                        <a:t>EXCELENTE</a:t>
                      </a:r>
                      <a:endParaRPr lang="en-US" sz="1100"/>
                    </a:p>
                  </a:txBody>
                  <a:tcPr marL="86394" marR="86394" marT="86394" marB="86394" anchor="ctr">
                    <a:lnL cmpd="sng" algn="ctr" cap="flat" w="863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63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63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63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</a:tr>
              <a:tr h="70605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25"/>
                        </a:lnSpc>
                        <a:defRPr/>
                      </a:pPr>
                      <a:r>
                        <a:rPr lang="en-US" sz="1875">
                          <a:solidFill>
                            <a:srgbClr val="000000"/>
                          </a:solidFill>
                          <a:latin typeface="Crusoe Text"/>
                          <a:ea typeface="Crusoe Text"/>
                          <a:cs typeface="Crusoe Text"/>
                          <a:sym typeface="Crusoe Text"/>
                        </a:rPr>
                        <a:t>Automatización industrial</a:t>
                      </a:r>
                      <a:endParaRPr lang="en-US" sz="1100"/>
                    </a:p>
                  </a:txBody>
                  <a:tcPr marL="86394" marR="86394" marT="86394" marB="86394" anchor="ctr">
                    <a:lnL cmpd="sng" algn="ctr" cap="flat" w="863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63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63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63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75"/>
                        </a:lnSpc>
                        <a:defRPr/>
                      </a:pPr>
                      <a:r>
                        <a:rPr lang="en-US" sz="2625">
                          <a:solidFill>
                            <a:srgbClr val="3AB85C"/>
                          </a:solidFill>
                          <a:latin typeface="TT Knickerbockers Script"/>
                          <a:ea typeface="TT Knickerbockers Script"/>
                          <a:cs typeface="TT Knickerbockers Script"/>
                          <a:sym typeface="TT Knickerbockers Script"/>
                        </a:rPr>
                        <a:t>EXCELENTE</a:t>
                      </a:r>
                      <a:endParaRPr lang="en-US" sz="1100"/>
                    </a:p>
                  </a:txBody>
                  <a:tcPr marL="86394" marR="86394" marT="86394" marB="86394" anchor="ctr">
                    <a:lnL cmpd="sng" algn="ctr" cap="flat" w="863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63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63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63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</a:tr>
              <a:tr h="70605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25"/>
                        </a:lnSpc>
                        <a:defRPr/>
                      </a:pPr>
                      <a:r>
                        <a:rPr lang="en-US" sz="1875">
                          <a:solidFill>
                            <a:srgbClr val="000000"/>
                          </a:solidFill>
                          <a:latin typeface="Crusoe Text"/>
                          <a:ea typeface="Crusoe Text"/>
                          <a:cs typeface="Crusoe Text"/>
                          <a:sym typeface="Crusoe Text"/>
                        </a:rPr>
                        <a:t>Mantenimiento eléctrico</a:t>
                      </a:r>
                      <a:endParaRPr lang="en-US" sz="1100"/>
                    </a:p>
                  </a:txBody>
                  <a:tcPr marL="86394" marR="86394" marT="86394" marB="86394" anchor="ctr">
                    <a:lnL cmpd="sng" algn="ctr" cap="flat" w="863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63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63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63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75"/>
                        </a:lnSpc>
                        <a:defRPr/>
                      </a:pPr>
                      <a:r>
                        <a:rPr lang="en-US" sz="2625">
                          <a:solidFill>
                            <a:srgbClr val="3AB85C"/>
                          </a:solidFill>
                          <a:latin typeface="TT Knickerbockers Script"/>
                          <a:ea typeface="TT Knickerbockers Script"/>
                          <a:cs typeface="TT Knickerbockers Script"/>
                          <a:sym typeface="TT Knickerbockers Script"/>
                        </a:rPr>
                        <a:t>EXCELENTE</a:t>
                      </a:r>
                      <a:endParaRPr lang="en-US" sz="1100"/>
                    </a:p>
                  </a:txBody>
                  <a:tcPr marL="86394" marR="86394" marT="86394" marB="86394" anchor="ctr">
                    <a:lnL cmpd="sng" algn="ctr" cap="flat" w="863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63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63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63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</a:tr>
              <a:tr h="70605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25"/>
                        </a:lnSpc>
                        <a:defRPr/>
                      </a:pPr>
                      <a:r>
                        <a:rPr lang="en-US" sz="1875">
                          <a:solidFill>
                            <a:srgbClr val="000000"/>
                          </a:solidFill>
                          <a:latin typeface="Crusoe Text"/>
                          <a:ea typeface="Crusoe Text"/>
                          <a:cs typeface="Crusoe Text"/>
                          <a:sym typeface="Crusoe Text"/>
                        </a:rPr>
                        <a:t>robótica / robótica industrial </a:t>
                      </a:r>
                      <a:endParaRPr lang="en-US" sz="1100"/>
                    </a:p>
                  </a:txBody>
                  <a:tcPr marL="86394" marR="86394" marT="86394" marB="86394" anchor="ctr">
                    <a:lnL cmpd="sng" algn="ctr" cap="flat" w="863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63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63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63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75"/>
                        </a:lnSpc>
                        <a:defRPr/>
                      </a:pPr>
                      <a:r>
                        <a:rPr lang="en-US" sz="2625">
                          <a:solidFill>
                            <a:srgbClr val="3AB85C"/>
                          </a:solidFill>
                          <a:latin typeface="TT Knickerbockers Script"/>
                          <a:ea typeface="TT Knickerbockers Script"/>
                          <a:cs typeface="TT Knickerbockers Script"/>
                          <a:sym typeface="TT Knickerbockers Script"/>
                        </a:rPr>
                        <a:t>EXCELENTE</a:t>
                      </a:r>
                      <a:endParaRPr lang="en-US" sz="1100"/>
                    </a:p>
                  </a:txBody>
                  <a:tcPr marL="86394" marR="86394" marT="86394" marB="86394" anchor="ctr">
                    <a:lnL cmpd="sng" algn="ctr" cap="flat" w="863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63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63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639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</a:tr>
            </a:tbl>
          </a:graphicData>
        </a:graphic>
      </p:graphicFrame>
      <p:sp>
        <p:nvSpPr>
          <p:cNvPr name="TextBox 20" id="20"/>
          <p:cNvSpPr txBox="true"/>
          <p:nvPr/>
        </p:nvSpPr>
        <p:spPr>
          <a:xfrm rot="0">
            <a:off x="1098004" y="1385019"/>
            <a:ext cx="16044039" cy="657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92"/>
              </a:lnSpc>
              <a:spcBef>
                <a:spcPct val="0"/>
              </a:spcBef>
            </a:pPr>
            <a:r>
              <a:rPr lang="en-US" sz="3922">
                <a:solidFill>
                  <a:srgbClr val="241F1F"/>
                </a:solidFill>
                <a:latin typeface="Jozoor"/>
                <a:ea typeface="Jozoor"/>
                <a:cs typeface="Jozoor"/>
                <a:sym typeface="Jozoor"/>
              </a:rPr>
              <a:t>Si quieres, podremos ayudarte a elegir la que más se adapte a ti.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DAGKvxRScYE</dc:identifier>
  <dcterms:modified xsi:type="dcterms:W3CDTF">2011-08-01T06:04:30Z</dcterms:modified>
  <cp:revision>1</cp:revision>
  <dc:title>ARI_alumnado (2000 x 800 px)</dc:title>
</cp:coreProperties>
</file>